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2"/>
  </p:notesMasterIdLst>
  <p:sldIdLst>
    <p:sldId id="284" r:id="rId2"/>
    <p:sldId id="260" r:id="rId3"/>
    <p:sldId id="308" r:id="rId4"/>
    <p:sldId id="309" r:id="rId5"/>
    <p:sldId id="310" r:id="rId6"/>
    <p:sldId id="290" r:id="rId7"/>
    <p:sldId id="288" r:id="rId8"/>
    <p:sldId id="264" r:id="rId9"/>
    <p:sldId id="295" r:id="rId10"/>
    <p:sldId id="276" r:id="rId11"/>
    <p:sldId id="269" r:id="rId12"/>
    <p:sldId id="289" r:id="rId13"/>
    <p:sldId id="291" r:id="rId14"/>
    <p:sldId id="292" r:id="rId15"/>
    <p:sldId id="305" r:id="rId16"/>
    <p:sldId id="293" r:id="rId17"/>
    <p:sldId id="299" r:id="rId18"/>
    <p:sldId id="258" r:id="rId19"/>
    <p:sldId id="298" r:id="rId20"/>
    <p:sldId id="301" r:id="rId21"/>
    <p:sldId id="303" r:id="rId22"/>
    <p:sldId id="304" r:id="rId23"/>
    <p:sldId id="280" r:id="rId24"/>
    <p:sldId id="277" r:id="rId25"/>
    <p:sldId id="306" r:id="rId26"/>
    <p:sldId id="307" r:id="rId27"/>
    <p:sldId id="267" r:id="rId28"/>
    <p:sldId id="286" r:id="rId29"/>
    <p:sldId id="271" r:id="rId30"/>
    <p:sldId id="294" r:id="rId31"/>
  </p:sldIdLst>
  <p:sldSz cx="9144000" cy="5143500" type="screen16x9"/>
  <p:notesSz cx="6858000" cy="9144000"/>
  <p:embeddedFontLst>
    <p:embeddedFont>
      <p:font typeface="Coiny" panose="020B0604020202020204" charset="0"/>
      <p:regular r:id="rId33"/>
    </p:embeddedFont>
    <p:embeddedFont>
      <p:font typeface="Montserrat" panose="00000500000000000000" pitchFamily="2" charset="0"/>
      <p:regular r:id="rId34"/>
      <p:bold r:id="rId35"/>
      <p:italic r:id="rId36"/>
      <p:boldItalic r:id="rId37"/>
    </p:embeddedFont>
    <p:embeddedFont>
      <p:font typeface="Montserrat Medium" panose="00000600000000000000" pitchFamily="2" charset="0"/>
      <p:regular r:id="rId38"/>
      <p:bold r:id="rId39"/>
      <p:italic r:id="rId40"/>
      <p:boldItalic r:id="rId41"/>
    </p:embeddedFont>
    <p:embeddedFont>
      <p:font typeface="Segoe UI Historic" panose="020B0502040204020203" pitchFamily="3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E20323-5D6B-4D3C-9668-ED8F13BCAF32}">
  <a:tblStyle styleId="{ADE20323-5D6B-4D3C-9668-ED8F13BCAF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291" autoAdjust="0"/>
  </p:normalViewPr>
  <p:slideViewPr>
    <p:cSldViewPr snapToGrid="0">
      <p:cViewPr varScale="1">
        <p:scale>
          <a:sx n="85" d="100"/>
          <a:sy n="85" d="100"/>
        </p:scale>
        <p:origin x="966" y="60"/>
      </p:cViewPr>
      <p:guideLst>
        <p:guide orient="horz" pos="1620"/>
        <p:guide pos="2880"/>
      </p:guideLst>
    </p:cSldViewPr>
  </p:slideViewPr>
  <p:outlineViewPr>
    <p:cViewPr>
      <p:scale>
        <a:sx n="33" d="100"/>
        <a:sy n="33" d="100"/>
      </p:scale>
      <p:origin x="0" y="0"/>
    </p:cViewPr>
  </p:outlineViewPr>
  <p:notesTextViewPr>
    <p:cViewPr>
      <p:scale>
        <a:sx n="3" d="2"/>
        <a:sy n="3" d="2"/>
      </p:scale>
      <p:origin x="-6" y="-1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4D28C1-D12C-4F87-9807-B2831588ED7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BO"/>
        </a:p>
      </dgm:t>
    </dgm:pt>
    <dgm:pt modelId="{8BDB7FC9-B331-414F-A43E-44A636638C3F}">
      <dgm:prSet/>
      <dgm:spPr/>
      <dgm:t>
        <a:bodyPr/>
        <a:lstStyle/>
        <a:p>
          <a:r>
            <a:rPr lang="es-ES" b="0" i="0" dirty="0"/>
            <a:t>No se necesita experiencia en desarrollo web.</a:t>
          </a:r>
          <a:endParaRPr lang="es-BO" dirty="0"/>
        </a:p>
      </dgm:t>
    </dgm:pt>
    <dgm:pt modelId="{A20CB118-100E-4E3C-A59B-46117DF77972}" type="parTrans" cxnId="{F987E3AD-B9CA-48C8-887C-AE7B72D732D8}">
      <dgm:prSet/>
      <dgm:spPr/>
      <dgm:t>
        <a:bodyPr/>
        <a:lstStyle/>
        <a:p>
          <a:endParaRPr lang="es-BO"/>
        </a:p>
      </dgm:t>
    </dgm:pt>
    <dgm:pt modelId="{22FF0F5C-8BDC-4988-9B86-9ECDE456B5CE}" type="sibTrans" cxnId="{F987E3AD-B9CA-48C8-887C-AE7B72D732D8}">
      <dgm:prSet/>
      <dgm:spPr/>
      <dgm:t>
        <a:bodyPr/>
        <a:lstStyle/>
        <a:p>
          <a:endParaRPr lang="es-BO"/>
        </a:p>
      </dgm:t>
    </dgm:pt>
    <dgm:pt modelId="{BEF32F06-0AD2-4E95-B3BB-0D8944DAB881}">
      <dgm:prSet/>
      <dgm:spPr/>
      <dgm:t>
        <a:bodyPr/>
        <a:lstStyle/>
        <a:p>
          <a:r>
            <a:rPr lang="es-ES" b="0" i="0" dirty="0"/>
            <a:t>Código mínimo para aplicaciones completas.</a:t>
          </a:r>
          <a:endParaRPr lang="es-BO" dirty="0"/>
        </a:p>
      </dgm:t>
    </dgm:pt>
    <dgm:pt modelId="{0D756695-16CA-4BB6-9CE6-67EE9C2D2173}" type="parTrans" cxnId="{693C2336-9C28-4B3F-9871-A406F2A0D28E}">
      <dgm:prSet/>
      <dgm:spPr/>
      <dgm:t>
        <a:bodyPr/>
        <a:lstStyle/>
        <a:p>
          <a:endParaRPr lang="es-BO"/>
        </a:p>
      </dgm:t>
    </dgm:pt>
    <dgm:pt modelId="{1AF8CE8E-4BD6-4581-81A9-BB5B6E3A3A55}" type="sibTrans" cxnId="{693C2336-9C28-4B3F-9871-A406F2A0D28E}">
      <dgm:prSet/>
      <dgm:spPr/>
      <dgm:t>
        <a:bodyPr/>
        <a:lstStyle/>
        <a:p>
          <a:endParaRPr lang="es-BO"/>
        </a:p>
      </dgm:t>
    </dgm:pt>
    <dgm:pt modelId="{DDDCE8E7-AFF2-440E-8B3B-992B80144E3E}">
      <dgm:prSet/>
      <dgm:spPr/>
      <dgm:t>
        <a:bodyPr/>
        <a:lstStyle/>
        <a:p>
          <a:r>
            <a:rPr lang="es-ES" b="0" i="0" dirty="0"/>
            <a:t>Integración con bibliotecas de Python.</a:t>
          </a:r>
          <a:endParaRPr lang="es-BO" dirty="0"/>
        </a:p>
      </dgm:t>
    </dgm:pt>
    <dgm:pt modelId="{14D906DC-50F6-4F55-88F2-DCB28B528D38}" type="parTrans" cxnId="{0CA31C0A-27F6-4532-A5B3-07F798CD55FF}">
      <dgm:prSet/>
      <dgm:spPr/>
      <dgm:t>
        <a:bodyPr/>
        <a:lstStyle/>
        <a:p>
          <a:endParaRPr lang="es-BO"/>
        </a:p>
      </dgm:t>
    </dgm:pt>
    <dgm:pt modelId="{16AC8FD3-DB66-4190-B437-4A2C21D3B3B9}" type="sibTrans" cxnId="{0CA31C0A-27F6-4532-A5B3-07F798CD55FF}">
      <dgm:prSet/>
      <dgm:spPr/>
      <dgm:t>
        <a:bodyPr/>
        <a:lstStyle/>
        <a:p>
          <a:endParaRPr lang="es-BO"/>
        </a:p>
      </dgm:t>
    </dgm:pt>
    <dgm:pt modelId="{59012734-0E72-46D9-BD24-76DDABF87F57}">
      <dgm:prSet/>
      <dgm:spPr/>
      <dgm:t>
        <a:bodyPr/>
        <a:lstStyle/>
        <a:p>
          <a:r>
            <a:rPr lang="es-ES" b="0" i="0" dirty="0"/>
            <a:t>Rápida iteración y prototipado.</a:t>
          </a:r>
          <a:endParaRPr lang="es-BO" dirty="0"/>
        </a:p>
      </dgm:t>
    </dgm:pt>
    <dgm:pt modelId="{271ACF38-50FA-4F39-B121-BD8B1765CC58}" type="parTrans" cxnId="{47DFA0C9-347C-4390-A389-DA4C791C9349}">
      <dgm:prSet/>
      <dgm:spPr/>
      <dgm:t>
        <a:bodyPr/>
        <a:lstStyle/>
        <a:p>
          <a:endParaRPr lang="es-BO"/>
        </a:p>
      </dgm:t>
    </dgm:pt>
    <dgm:pt modelId="{E7350AB3-2D8C-4487-ACF7-4084E4847912}" type="sibTrans" cxnId="{47DFA0C9-347C-4390-A389-DA4C791C9349}">
      <dgm:prSet/>
      <dgm:spPr/>
      <dgm:t>
        <a:bodyPr/>
        <a:lstStyle/>
        <a:p>
          <a:endParaRPr lang="es-BO"/>
        </a:p>
      </dgm:t>
    </dgm:pt>
    <dgm:pt modelId="{0B51FE2C-6289-453D-A85F-4D271D039153}">
      <dgm:prSet/>
      <dgm:spPr/>
      <dgm:t>
        <a:bodyPr/>
        <a:lstStyle/>
        <a:p>
          <a:pPr>
            <a:buFont typeface="Arial" panose="020B0604020202020204" pitchFamily="34" charset="0"/>
            <a:buChar char="•"/>
          </a:pPr>
          <a:r>
            <a:rPr lang="es-ES" b="0" i="0" dirty="0"/>
            <a:t>Una gran comunidad con muchos recursos y tutoriales adicionales</a:t>
          </a:r>
          <a:endParaRPr lang="es-BO" dirty="0"/>
        </a:p>
      </dgm:t>
    </dgm:pt>
    <dgm:pt modelId="{F5D06AD2-8267-474F-9CB4-B79FF7F45A13}" type="parTrans" cxnId="{E39933B1-62BD-4BE2-8830-B335FCA26281}">
      <dgm:prSet/>
      <dgm:spPr/>
      <dgm:t>
        <a:bodyPr/>
        <a:lstStyle/>
        <a:p>
          <a:endParaRPr lang="es-BO"/>
        </a:p>
      </dgm:t>
    </dgm:pt>
    <dgm:pt modelId="{B978AC20-9706-4251-8AD3-8069E060EC4B}" type="sibTrans" cxnId="{E39933B1-62BD-4BE2-8830-B335FCA26281}">
      <dgm:prSet/>
      <dgm:spPr/>
      <dgm:t>
        <a:bodyPr/>
        <a:lstStyle/>
        <a:p>
          <a:endParaRPr lang="es-BO"/>
        </a:p>
      </dgm:t>
    </dgm:pt>
    <dgm:pt modelId="{C7F1E010-6DD6-4236-960E-2476E24CBC85}" type="pres">
      <dgm:prSet presAssocID="{BD4D28C1-D12C-4F87-9807-B2831588ED70}" presName="linear" presStyleCnt="0">
        <dgm:presLayoutVars>
          <dgm:animLvl val="lvl"/>
          <dgm:resizeHandles val="exact"/>
        </dgm:presLayoutVars>
      </dgm:prSet>
      <dgm:spPr/>
    </dgm:pt>
    <dgm:pt modelId="{D33A4175-59CC-475F-811B-628AC8F908EA}" type="pres">
      <dgm:prSet presAssocID="{8BDB7FC9-B331-414F-A43E-44A636638C3F}" presName="parentText" presStyleLbl="node1" presStyleIdx="0" presStyleCnt="5">
        <dgm:presLayoutVars>
          <dgm:chMax val="0"/>
          <dgm:bulletEnabled val="1"/>
        </dgm:presLayoutVars>
      </dgm:prSet>
      <dgm:spPr/>
    </dgm:pt>
    <dgm:pt modelId="{38A993D7-35B5-473F-8603-FBC1482C34C0}" type="pres">
      <dgm:prSet presAssocID="{22FF0F5C-8BDC-4988-9B86-9ECDE456B5CE}" presName="spacer" presStyleCnt="0"/>
      <dgm:spPr/>
    </dgm:pt>
    <dgm:pt modelId="{2EA6FE00-8836-4C5C-A7C2-399D307B4CCF}" type="pres">
      <dgm:prSet presAssocID="{BEF32F06-0AD2-4E95-B3BB-0D8944DAB881}" presName="parentText" presStyleLbl="node1" presStyleIdx="1" presStyleCnt="5">
        <dgm:presLayoutVars>
          <dgm:chMax val="0"/>
          <dgm:bulletEnabled val="1"/>
        </dgm:presLayoutVars>
      </dgm:prSet>
      <dgm:spPr/>
    </dgm:pt>
    <dgm:pt modelId="{77EAF7FA-34C3-46C4-9534-6CBADED69B57}" type="pres">
      <dgm:prSet presAssocID="{1AF8CE8E-4BD6-4581-81A9-BB5B6E3A3A55}" presName="spacer" presStyleCnt="0"/>
      <dgm:spPr/>
    </dgm:pt>
    <dgm:pt modelId="{3402D267-26B6-4C03-A857-45347BC840A5}" type="pres">
      <dgm:prSet presAssocID="{DDDCE8E7-AFF2-440E-8B3B-992B80144E3E}" presName="parentText" presStyleLbl="node1" presStyleIdx="2" presStyleCnt="5">
        <dgm:presLayoutVars>
          <dgm:chMax val="0"/>
          <dgm:bulletEnabled val="1"/>
        </dgm:presLayoutVars>
      </dgm:prSet>
      <dgm:spPr/>
    </dgm:pt>
    <dgm:pt modelId="{7C7F383A-CD29-4D78-93C6-679F2F290E28}" type="pres">
      <dgm:prSet presAssocID="{16AC8FD3-DB66-4190-B437-4A2C21D3B3B9}" presName="spacer" presStyleCnt="0"/>
      <dgm:spPr/>
    </dgm:pt>
    <dgm:pt modelId="{32DC5E27-7D9C-4CD1-9E5B-E08EEDE638F3}" type="pres">
      <dgm:prSet presAssocID="{59012734-0E72-46D9-BD24-76DDABF87F57}" presName="parentText" presStyleLbl="node1" presStyleIdx="3" presStyleCnt="5">
        <dgm:presLayoutVars>
          <dgm:chMax val="0"/>
          <dgm:bulletEnabled val="1"/>
        </dgm:presLayoutVars>
      </dgm:prSet>
      <dgm:spPr/>
    </dgm:pt>
    <dgm:pt modelId="{070AEBA9-759E-4295-A1C5-4C6AB58399B2}" type="pres">
      <dgm:prSet presAssocID="{E7350AB3-2D8C-4487-ACF7-4084E4847912}" presName="spacer" presStyleCnt="0"/>
      <dgm:spPr/>
    </dgm:pt>
    <dgm:pt modelId="{E6473FC0-39DB-4B75-A862-9AECA2AFA590}" type="pres">
      <dgm:prSet presAssocID="{0B51FE2C-6289-453D-A85F-4D271D039153}" presName="parentText" presStyleLbl="node1" presStyleIdx="4" presStyleCnt="5">
        <dgm:presLayoutVars>
          <dgm:chMax val="0"/>
          <dgm:bulletEnabled val="1"/>
        </dgm:presLayoutVars>
      </dgm:prSet>
      <dgm:spPr/>
    </dgm:pt>
  </dgm:ptLst>
  <dgm:cxnLst>
    <dgm:cxn modelId="{E3CB3B09-642D-49F5-A32E-320EF5C5A227}" type="presOf" srcId="{0B51FE2C-6289-453D-A85F-4D271D039153}" destId="{E6473FC0-39DB-4B75-A862-9AECA2AFA590}" srcOrd="0" destOrd="0" presId="urn:microsoft.com/office/officeart/2005/8/layout/vList2"/>
    <dgm:cxn modelId="{0CA31C0A-27F6-4532-A5B3-07F798CD55FF}" srcId="{BD4D28C1-D12C-4F87-9807-B2831588ED70}" destId="{DDDCE8E7-AFF2-440E-8B3B-992B80144E3E}" srcOrd="2" destOrd="0" parTransId="{14D906DC-50F6-4F55-88F2-DCB28B528D38}" sibTransId="{16AC8FD3-DB66-4190-B437-4A2C21D3B3B9}"/>
    <dgm:cxn modelId="{4318FA1D-533F-4B34-B0DC-493BCC0D5D46}" type="presOf" srcId="{BD4D28C1-D12C-4F87-9807-B2831588ED70}" destId="{C7F1E010-6DD6-4236-960E-2476E24CBC85}" srcOrd="0" destOrd="0" presId="urn:microsoft.com/office/officeart/2005/8/layout/vList2"/>
    <dgm:cxn modelId="{693C2336-9C28-4B3F-9871-A406F2A0D28E}" srcId="{BD4D28C1-D12C-4F87-9807-B2831588ED70}" destId="{BEF32F06-0AD2-4E95-B3BB-0D8944DAB881}" srcOrd="1" destOrd="0" parTransId="{0D756695-16CA-4BB6-9CE6-67EE9C2D2173}" sibTransId="{1AF8CE8E-4BD6-4581-81A9-BB5B6E3A3A55}"/>
    <dgm:cxn modelId="{833B0E6F-94E8-4CE1-9635-B386AC2EC76C}" type="presOf" srcId="{DDDCE8E7-AFF2-440E-8B3B-992B80144E3E}" destId="{3402D267-26B6-4C03-A857-45347BC840A5}" srcOrd="0" destOrd="0" presId="urn:microsoft.com/office/officeart/2005/8/layout/vList2"/>
    <dgm:cxn modelId="{04694982-3C95-4382-A9BC-195200FDB6B9}" type="presOf" srcId="{8BDB7FC9-B331-414F-A43E-44A636638C3F}" destId="{D33A4175-59CC-475F-811B-628AC8F908EA}" srcOrd="0" destOrd="0" presId="urn:microsoft.com/office/officeart/2005/8/layout/vList2"/>
    <dgm:cxn modelId="{9AE95C91-6FFC-4C4E-A594-F70E5A942D57}" type="presOf" srcId="{BEF32F06-0AD2-4E95-B3BB-0D8944DAB881}" destId="{2EA6FE00-8836-4C5C-A7C2-399D307B4CCF}" srcOrd="0" destOrd="0" presId="urn:microsoft.com/office/officeart/2005/8/layout/vList2"/>
    <dgm:cxn modelId="{F987E3AD-B9CA-48C8-887C-AE7B72D732D8}" srcId="{BD4D28C1-D12C-4F87-9807-B2831588ED70}" destId="{8BDB7FC9-B331-414F-A43E-44A636638C3F}" srcOrd="0" destOrd="0" parTransId="{A20CB118-100E-4E3C-A59B-46117DF77972}" sibTransId="{22FF0F5C-8BDC-4988-9B86-9ECDE456B5CE}"/>
    <dgm:cxn modelId="{E39933B1-62BD-4BE2-8830-B335FCA26281}" srcId="{BD4D28C1-D12C-4F87-9807-B2831588ED70}" destId="{0B51FE2C-6289-453D-A85F-4D271D039153}" srcOrd="4" destOrd="0" parTransId="{F5D06AD2-8267-474F-9CB4-B79FF7F45A13}" sibTransId="{B978AC20-9706-4251-8AD3-8069E060EC4B}"/>
    <dgm:cxn modelId="{C35B61C6-9AA3-4E6A-A0E7-8D54D35432C1}" type="presOf" srcId="{59012734-0E72-46D9-BD24-76DDABF87F57}" destId="{32DC5E27-7D9C-4CD1-9E5B-E08EEDE638F3}" srcOrd="0" destOrd="0" presId="urn:microsoft.com/office/officeart/2005/8/layout/vList2"/>
    <dgm:cxn modelId="{47DFA0C9-347C-4390-A389-DA4C791C9349}" srcId="{BD4D28C1-D12C-4F87-9807-B2831588ED70}" destId="{59012734-0E72-46D9-BD24-76DDABF87F57}" srcOrd="3" destOrd="0" parTransId="{271ACF38-50FA-4F39-B121-BD8B1765CC58}" sibTransId="{E7350AB3-2D8C-4487-ACF7-4084E4847912}"/>
    <dgm:cxn modelId="{9651FE62-0193-40B5-A2D3-C6CB9AF6FF68}" type="presParOf" srcId="{C7F1E010-6DD6-4236-960E-2476E24CBC85}" destId="{D33A4175-59CC-475F-811B-628AC8F908EA}" srcOrd="0" destOrd="0" presId="urn:microsoft.com/office/officeart/2005/8/layout/vList2"/>
    <dgm:cxn modelId="{2DCE0361-401C-4A68-BCF0-0E0AB85AA3A2}" type="presParOf" srcId="{C7F1E010-6DD6-4236-960E-2476E24CBC85}" destId="{38A993D7-35B5-473F-8603-FBC1482C34C0}" srcOrd="1" destOrd="0" presId="urn:microsoft.com/office/officeart/2005/8/layout/vList2"/>
    <dgm:cxn modelId="{06A2DF67-2289-41CC-BC27-609A3B65DCCF}" type="presParOf" srcId="{C7F1E010-6DD6-4236-960E-2476E24CBC85}" destId="{2EA6FE00-8836-4C5C-A7C2-399D307B4CCF}" srcOrd="2" destOrd="0" presId="urn:microsoft.com/office/officeart/2005/8/layout/vList2"/>
    <dgm:cxn modelId="{38FC6788-A30E-4E58-A52A-63B59C5EF124}" type="presParOf" srcId="{C7F1E010-6DD6-4236-960E-2476E24CBC85}" destId="{77EAF7FA-34C3-46C4-9534-6CBADED69B57}" srcOrd="3" destOrd="0" presId="urn:microsoft.com/office/officeart/2005/8/layout/vList2"/>
    <dgm:cxn modelId="{28DE6D6C-4286-44C9-82DC-088348CDFAEE}" type="presParOf" srcId="{C7F1E010-6DD6-4236-960E-2476E24CBC85}" destId="{3402D267-26B6-4C03-A857-45347BC840A5}" srcOrd="4" destOrd="0" presId="urn:microsoft.com/office/officeart/2005/8/layout/vList2"/>
    <dgm:cxn modelId="{A0008BFE-D560-414C-94FE-A933F27EAA9C}" type="presParOf" srcId="{C7F1E010-6DD6-4236-960E-2476E24CBC85}" destId="{7C7F383A-CD29-4D78-93C6-679F2F290E28}" srcOrd="5" destOrd="0" presId="urn:microsoft.com/office/officeart/2005/8/layout/vList2"/>
    <dgm:cxn modelId="{2694612F-72BC-4B94-919F-868845402E49}" type="presParOf" srcId="{C7F1E010-6DD6-4236-960E-2476E24CBC85}" destId="{32DC5E27-7D9C-4CD1-9E5B-E08EEDE638F3}" srcOrd="6" destOrd="0" presId="urn:microsoft.com/office/officeart/2005/8/layout/vList2"/>
    <dgm:cxn modelId="{F9674421-DE81-44C1-8DB3-56D3F5AEFB91}" type="presParOf" srcId="{C7F1E010-6DD6-4236-960E-2476E24CBC85}" destId="{070AEBA9-759E-4295-A1C5-4C6AB58399B2}" srcOrd="7" destOrd="0" presId="urn:microsoft.com/office/officeart/2005/8/layout/vList2"/>
    <dgm:cxn modelId="{46DDD681-7FB6-47EE-884D-0242FE08F8AA}" type="presParOf" srcId="{C7F1E010-6DD6-4236-960E-2476E24CBC85}" destId="{E6473FC0-39DB-4B75-A862-9AECA2AFA59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4D28C1-D12C-4F87-9807-B2831588ED7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BO"/>
        </a:p>
      </dgm:t>
    </dgm:pt>
    <dgm:pt modelId="{8BDB7FC9-B331-414F-A43E-44A636638C3F}">
      <dgm:prSet/>
      <dgm:spPr/>
      <dgm:t>
        <a:bodyPr/>
        <a:lstStyle/>
        <a:p>
          <a:r>
            <a:rPr lang="es-BO"/>
            <a:t>Menos flexibilidad que Flask y Django en términos de personalización avanzada:</a:t>
          </a:r>
          <a:endParaRPr lang="es-BO" dirty="0"/>
        </a:p>
      </dgm:t>
    </dgm:pt>
    <dgm:pt modelId="{A20CB118-100E-4E3C-A59B-46117DF77972}" type="parTrans" cxnId="{F987E3AD-B9CA-48C8-887C-AE7B72D732D8}">
      <dgm:prSet/>
      <dgm:spPr/>
      <dgm:t>
        <a:bodyPr/>
        <a:lstStyle/>
        <a:p>
          <a:endParaRPr lang="es-BO"/>
        </a:p>
      </dgm:t>
    </dgm:pt>
    <dgm:pt modelId="{22FF0F5C-8BDC-4988-9B86-9ECDE456B5CE}" type="sibTrans" cxnId="{F987E3AD-B9CA-48C8-887C-AE7B72D732D8}">
      <dgm:prSet/>
      <dgm:spPr/>
      <dgm:t>
        <a:bodyPr/>
        <a:lstStyle/>
        <a:p>
          <a:endParaRPr lang="es-BO"/>
        </a:p>
      </dgm:t>
    </dgm:pt>
    <dgm:pt modelId="{D9506970-1BCA-4842-A711-165CA18A6C73}">
      <dgm:prSet/>
      <dgm:spPr/>
      <dgm:t>
        <a:bodyPr/>
        <a:lstStyle/>
        <a:p>
          <a:r>
            <a:rPr lang="es-BO" dirty="0"/>
            <a:t>Si bien </a:t>
          </a:r>
          <a:r>
            <a:rPr lang="es-BO" dirty="0" err="1"/>
            <a:t>Streamlit</a:t>
          </a:r>
          <a:r>
            <a:rPr lang="es-BO" dirty="0"/>
            <a:t> ofrece una forma rápida y sencilla de desarrollar aplicaciones web, puede carecer de algunas características avanzadas de personalización que ofrecen </a:t>
          </a:r>
          <a:r>
            <a:rPr lang="es-BO" dirty="0" err="1"/>
            <a:t>frameworks</a:t>
          </a:r>
          <a:r>
            <a:rPr lang="es-BO" dirty="0"/>
            <a:t> más completos.</a:t>
          </a:r>
        </a:p>
      </dgm:t>
    </dgm:pt>
    <dgm:pt modelId="{913970A1-E577-4B02-B166-7BC612ACC29D}" type="parTrans" cxnId="{85032F91-4DCE-4F94-A036-730AB33FAA33}">
      <dgm:prSet/>
      <dgm:spPr/>
      <dgm:t>
        <a:bodyPr/>
        <a:lstStyle/>
        <a:p>
          <a:endParaRPr lang="es-BO"/>
        </a:p>
      </dgm:t>
    </dgm:pt>
    <dgm:pt modelId="{8C2C4052-AC4E-48A8-AEFC-71CBD2C15B5C}" type="sibTrans" cxnId="{85032F91-4DCE-4F94-A036-730AB33FAA33}">
      <dgm:prSet/>
      <dgm:spPr/>
      <dgm:t>
        <a:bodyPr/>
        <a:lstStyle/>
        <a:p>
          <a:endParaRPr lang="es-BO"/>
        </a:p>
      </dgm:t>
    </dgm:pt>
    <dgm:pt modelId="{57008E98-A72E-4D5F-A6A0-633B0C2D87F9}">
      <dgm:prSet/>
      <dgm:spPr/>
      <dgm:t>
        <a:bodyPr/>
        <a:lstStyle/>
        <a:p>
          <a:pPr>
            <a:buFont typeface="Arial" panose="020B0604020202020204" pitchFamily="34" charset="0"/>
            <a:buChar char="•"/>
          </a:pPr>
          <a:r>
            <a:rPr lang="es-ES" b="0" i="0" dirty="0"/>
            <a:t>Instalación ligeramente más compleja para novatos</a:t>
          </a:r>
          <a:endParaRPr lang="es-BO" dirty="0"/>
        </a:p>
      </dgm:t>
    </dgm:pt>
    <dgm:pt modelId="{FE905AA2-E48C-4CA3-AF27-DD247118F2D1}" type="parTrans" cxnId="{E1A38E6A-22DB-4EB5-A15A-70AC64E7E72B}">
      <dgm:prSet/>
      <dgm:spPr/>
      <dgm:t>
        <a:bodyPr/>
        <a:lstStyle/>
        <a:p>
          <a:endParaRPr lang="es-BO"/>
        </a:p>
      </dgm:t>
    </dgm:pt>
    <dgm:pt modelId="{7FE94E11-9FB5-42AB-8A24-81CC081D8975}" type="sibTrans" cxnId="{E1A38E6A-22DB-4EB5-A15A-70AC64E7E72B}">
      <dgm:prSet/>
      <dgm:spPr/>
      <dgm:t>
        <a:bodyPr/>
        <a:lstStyle/>
        <a:p>
          <a:endParaRPr lang="es-BO"/>
        </a:p>
      </dgm:t>
    </dgm:pt>
    <dgm:pt modelId="{C7F1E010-6DD6-4236-960E-2476E24CBC85}" type="pres">
      <dgm:prSet presAssocID="{BD4D28C1-D12C-4F87-9807-B2831588ED70}" presName="linear" presStyleCnt="0">
        <dgm:presLayoutVars>
          <dgm:animLvl val="lvl"/>
          <dgm:resizeHandles val="exact"/>
        </dgm:presLayoutVars>
      </dgm:prSet>
      <dgm:spPr/>
    </dgm:pt>
    <dgm:pt modelId="{D33A4175-59CC-475F-811B-628AC8F908EA}" type="pres">
      <dgm:prSet presAssocID="{8BDB7FC9-B331-414F-A43E-44A636638C3F}" presName="parentText" presStyleLbl="node1" presStyleIdx="0" presStyleCnt="3">
        <dgm:presLayoutVars>
          <dgm:chMax val="0"/>
          <dgm:bulletEnabled val="1"/>
        </dgm:presLayoutVars>
      </dgm:prSet>
      <dgm:spPr/>
    </dgm:pt>
    <dgm:pt modelId="{38A993D7-35B5-473F-8603-FBC1482C34C0}" type="pres">
      <dgm:prSet presAssocID="{22FF0F5C-8BDC-4988-9B86-9ECDE456B5CE}" presName="spacer" presStyleCnt="0"/>
      <dgm:spPr/>
    </dgm:pt>
    <dgm:pt modelId="{1D43FA6A-4DA9-496C-8D99-B835210C20C6}" type="pres">
      <dgm:prSet presAssocID="{D9506970-1BCA-4842-A711-165CA18A6C73}" presName="parentText" presStyleLbl="node1" presStyleIdx="1" presStyleCnt="3">
        <dgm:presLayoutVars>
          <dgm:chMax val="0"/>
          <dgm:bulletEnabled val="1"/>
        </dgm:presLayoutVars>
      </dgm:prSet>
      <dgm:spPr/>
    </dgm:pt>
    <dgm:pt modelId="{394FF388-5867-4976-A75B-C3C6657E18DF}" type="pres">
      <dgm:prSet presAssocID="{8C2C4052-AC4E-48A8-AEFC-71CBD2C15B5C}" presName="spacer" presStyleCnt="0"/>
      <dgm:spPr/>
    </dgm:pt>
    <dgm:pt modelId="{B6211562-F5A7-4401-9308-CDA365F403C2}" type="pres">
      <dgm:prSet presAssocID="{57008E98-A72E-4D5F-A6A0-633B0C2D87F9}" presName="parentText" presStyleLbl="node1" presStyleIdx="2" presStyleCnt="3">
        <dgm:presLayoutVars>
          <dgm:chMax val="0"/>
          <dgm:bulletEnabled val="1"/>
        </dgm:presLayoutVars>
      </dgm:prSet>
      <dgm:spPr/>
    </dgm:pt>
  </dgm:ptLst>
  <dgm:cxnLst>
    <dgm:cxn modelId="{4318FA1D-533F-4B34-B0DC-493BCC0D5D46}" type="presOf" srcId="{BD4D28C1-D12C-4F87-9807-B2831588ED70}" destId="{C7F1E010-6DD6-4236-960E-2476E24CBC85}" srcOrd="0" destOrd="0" presId="urn:microsoft.com/office/officeart/2005/8/layout/vList2"/>
    <dgm:cxn modelId="{E1A38E6A-22DB-4EB5-A15A-70AC64E7E72B}" srcId="{BD4D28C1-D12C-4F87-9807-B2831588ED70}" destId="{57008E98-A72E-4D5F-A6A0-633B0C2D87F9}" srcOrd="2" destOrd="0" parTransId="{FE905AA2-E48C-4CA3-AF27-DD247118F2D1}" sibTransId="{7FE94E11-9FB5-42AB-8A24-81CC081D8975}"/>
    <dgm:cxn modelId="{A48C6C70-3225-4BD4-AB99-D8492CAE878C}" type="presOf" srcId="{D9506970-1BCA-4842-A711-165CA18A6C73}" destId="{1D43FA6A-4DA9-496C-8D99-B835210C20C6}" srcOrd="0" destOrd="0" presId="urn:microsoft.com/office/officeart/2005/8/layout/vList2"/>
    <dgm:cxn modelId="{04694982-3C95-4382-A9BC-195200FDB6B9}" type="presOf" srcId="{8BDB7FC9-B331-414F-A43E-44A636638C3F}" destId="{D33A4175-59CC-475F-811B-628AC8F908EA}" srcOrd="0" destOrd="0" presId="urn:microsoft.com/office/officeart/2005/8/layout/vList2"/>
    <dgm:cxn modelId="{85032F91-4DCE-4F94-A036-730AB33FAA33}" srcId="{BD4D28C1-D12C-4F87-9807-B2831588ED70}" destId="{D9506970-1BCA-4842-A711-165CA18A6C73}" srcOrd="1" destOrd="0" parTransId="{913970A1-E577-4B02-B166-7BC612ACC29D}" sibTransId="{8C2C4052-AC4E-48A8-AEFC-71CBD2C15B5C}"/>
    <dgm:cxn modelId="{F987E3AD-B9CA-48C8-887C-AE7B72D732D8}" srcId="{BD4D28C1-D12C-4F87-9807-B2831588ED70}" destId="{8BDB7FC9-B331-414F-A43E-44A636638C3F}" srcOrd="0" destOrd="0" parTransId="{A20CB118-100E-4E3C-A59B-46117DF77972}" sibTransId="{22FF0F5C-8BDC-4988-9B86-9ECDE456B5CE}"/>
    <dgm:cxn modelId="{8077B6DE-73FC-41C8-9EC5-22F2434DA66A}" type="presOf" srcId="{57008E98-A72E-4D5F-A6A0-633B0C2D87F9}" destId="{B6211562-F5A7-4401-9308-CDA365F403C2}" srcOrd="0" destOrd="0" presId="urn:microsoft.com/office/officeart/2005/8/layout/vList2"/>
    <dgm:cxn modelId="{9651FE62-0193-40B5-A2D3-C6CB9AF6FF68}" type="presParOf" srcId="{C7F1E010-6DD6-4236-960E-2476E24CBC85}" destId="{D33A4175-59CC-475F-811B-628AC8F908EA}" srcOrd="0" destOrd="0" presId="urn:microsoft.com/office/officeart/2005/8/layout/vList2"/>
    <dgm:cxn modelId="{2DCE0361-401C-4A68-BCF0-0E0AB85AA3A2}" type="presParOf" srcId="{C7F1E010-6DD6-4236-960E-2476E24CBC85}" destId="{38A993D7-35B5-473F-8603-FBC1482C34C0}" srcOrd="1" destOrd="0" presId="urn:microsoft.com/office/officeart/2005/8/layout/vList2"/>
    <dgm:cxn modelId="{B8422414-DABD-4814-98B7-5213BE6EA702}" type="presParOf" srcId="{C7F1E010-6DD6-4236-960E-2476E24CBC85}" destId="{1D43FA6A-4DA9-496C-8D99-B835210C20C6}" srcOrd="2" destOrd="0" presId="urn:microsoft.com/office/officeart/2005/8/layout/vList2"/>
    <dgm:cxn modelId="{1691EE2D-2864-4D69-9105-6A183E332E06}" type="presParOf" srcId="{C7F1E010-6DD6-4236-960E-2476E24CBC85}" destId="{394FF388-5867-4976-A75B-C3C6657E18DF}" srcOrd="3" destOrd="0" presId="urn:microsoft.com/office/officeart/2005/8/layout/vList2"/>
    <dgm:cxn modelId="{F86A5F55-CDD7-4A5E-8F83-1CD0DCD5911B}" type="presParOf" srcId="{C7F1E010-6DD6-4236-960E-2476E24CBC85}" destId="{B6211562-F5A7-4401-9308-CDA365F403C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A4175-59CC-475F-811B-628AC8F908EA}">
      <dsp:nvSpPr>
        <dsp:cNvPr id="0" name=""/>
        <dsp:cNvSpPr/>
      </dsp:nvSpPr>
      <dsp:spPr>
        <a:xfrm>
          <a:off x="0" y="66016"/>
          <a:ext cx="3809553" cy="4943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b="0" i="0" kern="1200" dirty="0"/>
            <a:t>No se necesita experiencia en desarrollo web.</a:t>
          </a:r>
          <a:endParaRPr lang="es-BO" sz="1300" kern="1200" dirty="0"/>
        </a:p>
      </dsp:txBody>
      <dsp:txXfrm>
        <a:off x="24131" y="90147"/>
        <a:ext cx="3761291" cy="446063"/>
      </dsp:txXfrm>
    </dsp:sp>
    <dsp:sp modelId="{2EA6FE00-8836-4C5C-A7C2-399D307B4CCF}">
      <dsp:nvSpPr>
        <dsp:cNvPr id="0" name=""/>
        <dsp:cNvSpPr/>
      </dsp:nvSpPr>
      <dsp:spPr>
        <a:xfrm>
          <a:off x="0" y="597781"/>
          <a:ext cx="3809553" cy="49432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b="0" i="0" kern="1200" dirty="0"/>
            <a:t>Código mínimo para aplicaciones completas.</a:t>
          </a:r>
          <a:endParaRPr lang="es-BO" sz="1300" kern="1200" dirty="0"/>
        </a:p>
      </dsp:txBody>
      <dsp:txXfrm>
        <a:off x="24131" y="621912"/>
        <a:ext cx="3761291" cy="446063"/>
      </dsp:txXfrm>
    </dsp:sp>
    <dsp:sp modelId="{3402D267-26B6-4C03-A857-45347BC840A5}">
      <dsp:nvSpPr>
        <dsp:cNvPr id="0" name=""/>
        <dsp:cNvSpPr/>
      </dsp:nvSpPr>
      <dsp:spPr>
        <a:xfrm>
          <a:off x="0" y="1129547"/>
          <a:ext cx="3809553" cy="49432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b="0" i="0" kern="1200" dirty="0"/>
            <a:t>Integración con bibliotecas de Python.</a:t>
          </a:r>
          <a:endParaRPr lang="es-BO" sz="1300" kern="1200" dirty="0"/>
        </a:p>
      </dsp:txBody>
      <dsp:txXfrm>
        <a:off x="24131" y="1153678"/>
        <a:ext cx="3761291" cy="446063"/>
      </dsp:txXfrm>
    </dsp:sp>
    <dsp:sp modelId="{32DC5E27-7D9C-4CD1-9E5B-E08EEDE638F3}">
      <dsp:nvSpPr>
        <dsp:cNvPr id="0" name=""/>
        <dsp:cNvSpPr/>
      </dsp:nvSpPr>
      <dsp:spPr>
        <a:xfrm>
          <a:off x="0" y="1661312"/>
          <a:ext cx="3809553" cy="49432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b="0" i="0" kern="1200" dirty="0"/>
            <a:t>Rápida iteración y prototipado.</a:t>
          </a:r>
          <a:endParaRPr lang="es-BO" sz="1300" kern="1200" dirty="0"/>
        </a:p>
      </dsp:txBody>
      <dsp:txXfrm>
        <a:off x="24131" y="1685443"/>
        <a:ext cx="3761291" cy="446063"/>
      </dsp:txXfrm>
    </dsp:sp>
    <dsp:sp modelId="{E6473FC0-39DB-4B75-A862-9AECA2AFA590}">
      <dsp:nvSpPr>
        <dsp:cNvPr id="0" name=""/>
        <dsp:cNvSpPr/>
      </dsp:nvSpPr>
      <dsp:spPr>
        <a:xfrm>
          <a:off x="0" y="2193077"/>
          <a:ext cx="3809553" cy="49432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s-ES" sz="1300" b="0" i="0" kern="1200" dirty="0"/>
            <a:t>Una gran comunidad con muchos recursos y tutoriales adicionales</a:t>
          </a:r>
          <a:endParaRPr lang="es-BO" sz="1300" kern="1200" dirty="0"/>
        </a:p>
      </dsp:txBody>
      <dsp:txXfrm>
        <a:off x="24131" y="2217208"/>
        <a:ext cx="3761291" cy="446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A4175-59CC-475F-811B-628AC8F908EA}">
      <dsp:nvSpPr>
        <dsp:cNvPr id="0" name=""/>
        <dsp:cNvSpPr/>
      </dsp:nvSpPr>
      <dsp:spPr>
        <a:xfrm>
          <a:off x="0" y="230165"/>
          <a:ext cx="3809553" cy="74324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BO" sz="1100" kern="1200"/>
            <a:t>Menos flexibilidad que Flask y Django en términos de personalización avanzada:</a:t>
          </a:r>
          <a:endParaRPr lang="es-BO" sz="1100" kern="1200" dirty="0"/>
        </a:p>
      </dsp:txBody>
      <dsp:txXfrm>
        <a:off x="36282" y="266447"/>
        <a:ext cx="3736989" cy="670678"/>
      </dsp:txXfrm>
    </dsp:sp>
    <dsp:sp modelId="{1D43FA6A-4DA9-496C-8D99-B835210C20C6}">
      <dsp:nvSpPr>
        <dsp:cNvPr id="0" name=""/>
        <dsp:cNvSpPr/>
      </dsp:nvSpPr>
      <dsp:spPr>
        <a:xfrm>
          <a:off x="0" y="1005088"/>
          <a:ext cx="3809553" cy="74324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BO" sz="1100" kern="1200" dirty="0"/>
            <a:t>Si bien </a:t>
          </a:r>
          <a:r>
            <a:rPr lang="es-BO" sz="1100" kern="1200" dirty="0" err="1"/>
            <a:t>Streamlit</a:t>
          </a:r>
          <a:r>
            <a:rPr lang="es-BO" sz="1100" kern="1200" dirty="0"/>
            <a:t> ofrece una forma rápida y sencilla de desarrollar aplicaciones web, puede carecer de algunas características avanzadas de personalización que ofrecen </a:t>
          </a:r>
          <a:r>
            <a:rPr lang="es-BO" sz="1100" kern="1200" dirty="0" err="1"/>
            <a:t>frameworks</a:t>
          </a:r>
          <a:r>
            <a:rPr lang="es-BO" sz="1100" kern="1200" dirty="0"/>
            <a:t> más completos.</a:t>
          </a:r>
        </a:p>
      </dsp:txBody>
      <dsp:txXfrm>
        <a:off x="36282" y="1041370"/>
        <a:ext cx="3736989" cy="670678"/>
      </dsp:txXfrm>
    </dsp:sp>
    <dsp:sp modelId="{B6211562-F5A7-4401-9308-CDA365F403C2}">
      <dsp:nvSpPr>
        <dsp:cNvPr id="0" name=""/>
        <dsp:cNvSpPr/>
      </dsp:nvSpPr>
      <dsp:spPr>
        <a:xfrm>
          <a:off x="0" y="1780010"/>
          <a:ext cx="3809553" cy="74324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s-ES" sz="1100" b="0" i="0" kern="1200" dirty="0"/>
            <a:t>Instalación ligeramente más compleja para novatos</a:t>
          </a:r>
          <a:endParaRPr lang="es-BO" sz="1100" kern="1200" dirty="0"/>
        </a:p>
      </dsp:txBody>
      <dsp:txXfrm>
        <a:off x="36282" y="1816292"/>
        <a:ext cx="3736989" cy="6706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71ab0a0c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71ab0a0c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s" sz="1200" b="1" dirty="0">
                <a:solidFill>
                  <a:schemeClr val="dk1"/>
                </a:solidFill>
                <a:latin typeface="Montserrat"/>
                <a:ea typeface="Montserrat"/>
                <a:cs typeface="Montserrat"/>
                <a:sym typeface="Montserrat"/>
              </a:rPr>
              <a:t>Para cambiar la imagen, haga click en ella y presione </a:t>
            </a:r>
            <a:r>
              <a:rPr lang="es" sz="1200" b="1" dirty="0">
                <a:solidFill>
                  <a:schemeClr val="dk1"/>
                </a:solidFill>
                <a:highlight>
                  <a:srgbClr val="FFBC00"/>
                </a:highlight>
                <a:latin typeface="Montserrat"/>
                <a:ea typeface="Montserrat"/>
                <a:cs typeface="Montserrat"/>
                <a:sym typeface="Montserrat"/>
              </a:rPr>
              <a:t>“Reemplazar imagen”</a:t>
            </a:r>
            <a:r>
              <a:rPr lang="es" sz="1200" b="1" dirty="0">
                <a:solidFill>
                  <a:schemeClr val="dk1"/>
                </a:solidFill>
                <a:latin typeface="Montserrat"/>
                <a:ea typeface="Montserrat"/>
                <a:cs typeface="Montserrat"/>
                <a:sym typeface="Montserrat"/>
              </a:rPr>
              <a:t> en el menú</a:t>
            </a:r>
            <a:endParaRPr dirty="0"/>
          </a:p>
        </p:txBody>
      </p:sp>
    </p:spTree>
    <p:extLst>
      <p:ext uri="{BB962C8B-B14F-4D97-AF65-F5344CB8AC3E}">
        <p14:creationId xmlns:p14="http://schemas.microsoft.com/office/powerpoint/2010/main" val="3031087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71ab0a0ca6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71ab0a0ca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694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71ab0a0ca6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71ab0a0ca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405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71ab0a0ca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71ab0a0ca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015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71ab0a0ca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71ab0a0ca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71ab0a0ca6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71ab0a0ca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83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71ab0a0ca6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71ab0a0ca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227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71ab0a0ca6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71ab0a0ca6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210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1ab0a0ca6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1ab0a0ca6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1ab0a0ca6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1ab0a0ca6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569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71ab0a0ca6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71ab0a0ca6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635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1ab0a0ca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71ab0a0ca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71ab0a0ca6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71ab0a0ca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1ab0a0ca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71ab0a0ca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705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71ab0a0ca6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71ab0a0ca6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71ab0a0ca6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71ab0a0ca6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s" sz="1200" b="1">
                <a:solidFill>
                  <a:schemeClr val="dk1"/>
                </a:solidFill>
                <a:latin typeface="Montserrat"/>
                <a:ea typeface="Montserrat"/>
                <a:cs typeface="Montserrat"/>
                <a:sym typeface="Montserrat"/>
              </a:rPr>
              <a:t>Para cambiar la imagen, haga click en ella y presione </a:t>
            </a:r>
            <a:r>
              <a:rPr lang="es" sz="1200" b="1">
                <a:solidFill>
                  <a:schemeClr val="dk1"/>
                </a:solidFill>
                <a:highlight>
                  <a:srgbClr val="FFBC00"/>
                </a:highlight>
                <a:latin typeface="Montserrat"/>
                <a:ea typeface="Montserrat"/>
                <a:cs typeface="Montserrat"/>
                <a:sym typeface="Montserrat"/>
              </a:rPr>
              <a:t>“Reemplazar imagen”</a:t>
            </a:r>
            <a:r>
              <a:rPr lang="es" sz="1200" b="1">
                <a:solidFill>
                  <a:schemeClr val="dk1"/>
                </a:solidFill>
                <a:latin typeface="Montserrat"/>
                <a:ea typeface="Montserrat"/>
                <a:cs typeface="Montserrat"/>
                <a:sym typeface="Montserrat"/>
              </a:rPr>
              <a:t> en el menú</a:t>
            </a:r>
            <a:endParaRPr/>
          </a:p>
        </p:txBody>
      </p:sp>
    </p:spTree>
    <p:extLst>
      <p:ext uri="{BB962C8B-B14F-4D97-AF65-F5344CB8AC3E}">
        <p14:creationId xmlns:p14="http://schemas.microsoft.com/office/powerpoint/2010/main" val="342950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71ab0a0ca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71ab0a0ca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431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1ab0a0ca6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71ab0a0ca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71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1ab0a0ca6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71ab0a0ca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71ab0a0ca6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71ab0a0ca6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07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71ab0a0ca6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71ab0a0ca6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71ab0a0ca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71ab0a0ca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71ab0a0ca6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71ab0a0ca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2758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pic>
        <p:nvPicPr>
          <p:cNvPr id="14" name="Google Shape;14;p2"/>
          <p:cNvPicPr preferRelativeResize="0"/>
          <p:nvPr/>
        </p:nvPicPr>
        <p:blipFill>
          <a:blip r:embed="rId2">
            <a:alphaModFix/>
          </a:blip>
          <a:stretch>
            <a:fillRect/>
          </a:stretch>
        </p:blipFill>
        <p:spPr>
          <a:xfrm>
            <a:off x="0" y="0"/>
            <a:ext cx="9143999" cy="5143499"/>
          </a:xfrm>
          <a:prstGeom prst="rect">
            <a:avLst/>
          </a:prstGeom>
          <a:noFill/>
          <a:ln>
            <a:noFill/>
          </a:ln>
        </p:spPr>
      </p:pic>
      <p:pic>
        <p:nvPicPr>
          <p:cNvPr id="15" name="Google Shape;15;p2"/>
          <p:cNvPicPr preferRelativeResize="0"/>
          <p:nvPr/>
        </p:nvPicPr>
        <p:blipFill>
          <a:blip r:embed="rId3">
            <a:alphaModFix/>
          </a:blip>
          <a:stretch>
            <a:fillRect/>
          </a:stretch>
        </p:blipFill>
        <p:spPr>
          <a:xfrm>
            <a:off x="-12" y="-12"/>
            <a:ext cx="3400425" cy="4981575"/>
          </a:xfrm>
          <a:prstGeom prst="rect">
            <a:avLst/>
          </a:prstGeom>
          <a:noFill/>
          <a:ln>
            <a:noFill/>
          </a:ln>
        </p:spPr>
      </p:pic>
      <p:pic>
        <p:nvPicPr>
          <p:cNvPr id="16" name="Google Shape;16;p2"/>
          <p:cNvPicPr preferRelativeResize="0"/>
          <p:nvPr/>
        </p:nvPicPr>
        <p:blipFill rotWithShape="1">
          <a:blip r:embed="rId4">
            <a:alphaModFix/>
          </a:blip>
          <a:srcRect b="30550"/>
          <a:stretch/>
        </p:blipFill>
        <p:spPr>
          <a:xfrm>
            <a:off x="-77600" y="1571375"/>
            <a:ext cx="8033401" cy="3572125"/>
          </a:xfrm>
          <a:prstGeom prst="rect">
            <a:avLst/>
          </a:prstGeom>
          <a:noFill/>
          <a:ln>
            <a:noFill/>
          </a:ln>
        </p:spPr>
      </p:pic>
      <p:pic>
        <p:nvPicPr>
          <p:cNvPr id="17" name="Google Shape;17;p2"/>
          <p:cNvPicPr preferRelativeResize="0"/>
          <p:nvPr/>
        </p:nvPicPr>
        <p:blipFill>
          <a:blip r:embed="rId5">
            <a:alphaModFix amt="73000"/>
          </a:blip>
          <a:stretch>
            <a:fillRect/>
          </a:stretch>
        </p:blipFill>
        <p:spPr>
          <a:xfrm>
            <a:off x="4" y="693375"/>
            <a:ext cx="3612042" cy="5143499"/>
          </a:xfrm>
          <a:prstGeom prst="rect">
            <a:avLst/>
          </a:prstGeom>
          <a:noFill/>
          <a:ln>
            <a:noFill/>
          </a:ln>
        </p:spPr>
      </p:pic>
      <p:pic>
        <p:nvPicPr>
          <p:cNvPr id="18" name="Google Shape;18;p2"/>
          <p:cNvPicPr preferRelativeResize="0"/>
          <p:nvPr/>
        </p:nvPicPr>
        <p:blipFill rotWithShape="1">
          <a:blip r:embed="rId6">
            <a:alphaModFix/>
          </a:blip>
          <a:srcRect b="16638"/>
          <a:stretch/>
        </p:blipFill>
        <p:spPr>
          <a:xfrm>
            <a:off x="1312300" y="855950"/>
            <a:ext cx="7635425" cy="4287550"/>
          </a:xfrm>
          <a:prstGeom prst="rect">
            <a:avLst/>
          </a:prstGeom>
          <a:noFill/>
          <a:ln>
            <a:noFill/>
          </a:ln>
        </p:spPr>
      </p:pic>
      <p:pic>
        <p:nvPicPr>
          <p:cNvPr id="19" name="Google Shape;19;p2"/>
          <p:cNvPicPr preferRelativeResize="0"/>
          <p:nvPr/>
        </p:nvPicPr>
        <p:blipFill rotWithShape="1">
          <a:blip r:embed="rId7">
            <a:alphaModFix/>
          </a:blip>
          <a:srcRect r="6393" b="21154"/>
          <a:stretch/>
        </p:blipFill>
        <p:spPr>
          <a:xfrm>
            <a:off x="6330600" y="1088075"/>
            <a:ext cx="2813400" cy="4055426"/>
          </a:xfrm>
          <a:prstGeom prst="rect">
            <a:avLst/>
          </a:prstGeom>
          <a:noFill/>
          <a:ln>
            <a:noFill/>
          </a:ln>
        </p:spPr>
      </p:pic>
      <p:pic>
        <p:nvPicPr>
          <p:cNvPr id="20" name="Google Shape;20;p2"/>
          <p:cNvPicPr preferRelativeResize="0"/>
          <p:nvPr/>
        </p:nvPicPr>
        <p:blipFill>
          <a:blip r:embed="rId8">
            <a:alphaModFix/>
          </a:blip>
          <a:stretch>
            <a:fillRect/>
          </a:stretch>
        </p:blipFill>
        <p:spPr>
          <a:xfrm>
            <a:off x="5724513" y="-12"/>
            <a:ext cx="3419475" cy="44291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FFBC00"/>
              </a:buClr>
              <a:buSzPts val="4800"/>
              <a:buNone/>
              <a:defRPr sz="4800">
                <a:solidFill>
                  <a:srgbClr val="FFBC00"/>
                </a:solidFill>
              </a:defRPr>
            </a:lvl1pPr>
            <a:lvl2pPr lvl="1">
              <a:spcBef>
                <a:spcPts val="0"/>
              </a:spcBef>
              <a:spcAft>
                <a:spcPts val="0"/>
              </a:spcAft>
              <a:buClr>
                <a:srgbClr val="FFBC00"/>
              </a:buClr>
              <a:buSzPts val="4800"/>
              <a:buNone/>
              <a:defRPr sz="4800">
                <a:solidFill>
                  <a:srgbClr val="FFBC00"/>
                </a:solidFill>
              </a:defRPr>
            </a:lvl2pPr>
            <a:lvl3pPr lvl="2">
              <a:spcBef>
                <a:spcPts val="0"/>
              </a:spcBef>
              <a:spcAft>
                <a:spcPts val="0"/>
              </a:spcAft>
              <a:buClr>
                <a:srgbClr val="FFBC00"/>
              </a:buClr>
              <a:buSzPts val="4800"/>
              <a:buNone/>
              <a:defRPr sz="4800">
                <a:solidFill>
                  <a:srgbClr val="FFBC00"/>
                </a:solidFill>
              </a:defRPr>
            </a:lvl3pPr>
            <a:lvl4pPr lvl="3">
              <a:spcBef>
                <a:spcPts val="0"/>
              </a:spcBef>
              <a:spcAft>
                <a:spcPts val="0"/>
              </a:spcAft>
              <a:buClr>
                <a:srgbClr val="FFBC00"/>
              </a:buClr>
              <a:buSzPts val="4800"/>
              <a:buNone/>
              <a:defRPr sz="4800">
                <a:solidFill>
                  <a:srgbClr val="FFBC00"/>
                </a:solidFill>
              </a:defRPr>
            </a:lvl4pPr>
            <a:lvl5pPr lvl="4">
              <a:spcBef>
                <a:spcPts val="0"/>
              </a:spcBef>
              <a:spcAft>
                <a:spcPts val="0"/>
              </a:spcAft>
              <a:buClr>
                <a:srgbClr val="FFBC00"/>
              </a:buClr>
              <a:buSzPts val="4800"/>
              <a:buNone/>
              <a:defRPr sz="4800">
                <a:solidFill>
                  <a:srgbClr val="FFBC00"/>
                </a:solidFill>
              </a:defRPr>
            </a:lvl5pPr>
            <a:lvl6pPr lvl="5">
              <a:spcBef>
                <a:spcPts val="0"/>
              </a:spcBef>
              <a:spcAft>
                <a:spcPts val="0"/>
              </a:spcAft>
              <a:buClr>
                <a:srgbClr val="FFBC00"/>
              </a:buClr>
              <a:buSzPts val="4800"/>
              <a:buNone/>
              <a:defRPr sz="4800">
                <a:solidFill>
                  <a:srgbClr val="FFBC00"/>
                </a:solidFill>
              </a:defRPr>
            </a:lvl6pPr>
            <a:lvl7pPr lvl="6">
              <a:spcBef>
                <a:spcPts val="0"/>
              </a:spcBef>
              <a:spcAft>
                <a:spcPts val="0"/>
              </a:spcAft>
              <a:buClr>
                <a:srgbClr val="FFBC00"/>
              </a:buClr>
              <a:buSzPts val="4800"/>
              <a:buNone/>
              <a:defRPr sz="4800">
                <a:solidFill>
                  <a:srgbClr val="FFBC00"/>
                </a:solidFill>
              </a:defRPr>
            </a:lvl7pPr>
            <a:lvl8pPr lvl="7">
              <a:spcBef>
                <a:spcPts val="0"/>
              </a:spcBef>
              <a:spcAft>
                <a:spcPts val="0"/>
              </a:spcAft>
              <a:buClr>
                <a:srgbClr val="FFBC00"/>
              </a:buClr>
              <a:buSzPts val="4800"/>
              <a:buNone/>
              <a:defRPr sz="4800">
                <a:solidFill>
                  <a:srgbClr val="FFBC00"/>
                </a:solidFill>
              </a:defRPr>
            </a:lvl8pPr>
            <a:lvl9pPr lvl="8">
              <a:spcBef>
                <a:spcPts val="0"/>
              </a:spcBef>
              <a:spcAft>
                <a:spcPts val="0"/>
              </a:spcAft>
              <a:buClr>
                <a:srgbClr val="FFBC00"/>
              </a:buClr>
              <a:buSzPts val="4800"/>
              <a:buNone/>
              <a:defRPr sz="4800">
                <a:solidFill>
                  <a:srgbClr val="FFBC00"/>
                </a:solidFill>
              </a:defRPr>
            </a:lvl9pPr>
          </a:lstStyle>
          <a:p>
            <a:endParaRPr/>
          </a:p>
        </p:txBody>
      </p:sp>
      <p:sp>
        <p:nvSpPr>
          <p:cNvPr id="88" name="Google Shape;8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1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FFBC00"/>
              </a:buClr>
              <a:buSzPts val="4200"/>
              <a:buNone/>
              <a:defRPr sz="4200">
                <a:solidFill>
                  <a:srgbClr val="FFBC00"/>
                </a:solidFill>
              </a:defRPr>
            </a:lvl1pPr>
            <a:lvl2pPr lvl="1" algn="ctr">
              <a:spcBef>
                <a:spcPts val="0"/>
              </a:spcBef>
              <a:spcAft>
                <a:spcPts val="0"/>
              </a:spcAft>
              <a:buClr>
                <a:srgbClr val="FFBC00"/>
              </a:buClr>
              <a:buSzPts val="4200"/>
              <a:buNone/>
              <a:defRPr sz="4200">
                <a:solidFill>
                  <a:srgbClr val="FFBC00"/>
                </a:solidFill>
              </a:defRPr>
            </a:lvl2pPr>
            <a:lvl3pPr lvl="2" algn="ctr">
              <a:spcBef>
                <a:spcPts val="0"/>
              </a:spcBef>
              <a:spcAft>
                <a:spcPts val="0"/>
              </a:spcAft>
              <a:buClr>
                <a:srgbClr val="FFBC00"/>
              </a:buClr>
              <a:buSzPts val="4200"/>
              <a:buNone/>
              <a:defRPr sz="4200">
                <a:solidFill>
                  <a:srgbClr val="FFBC00"/>
                </a:solidFill>
              </a:defRPr>
            </a:lvl3pPr>
            <a:lvl4pPr lvl="3" algn="ctr">
              <a:spcBef>
                <a:spcPts val="0"/>
              </a:spcBef>
              <a:spcAft>
                <a:spcPts val="0"/>
              </a:spcAft>
              <a:buClr>
                <a:srgbClr val="FFBC00"/>
              </a:buClr>
              <a:buSzPts val="4200"/>
              <a:buNone/>
              <a:defRPr sz="4200">
                <a:solidFill>
                  <a:srgbClr val="FFBC00"/>
                </a:solidFill>
              </a:defRPr>
            </a:lvl4pPr>
            <a:lvl5pPr lvl="4" algn="ctr">
              <a:spcBef>
                <a:spcPts val="0"/>
              </a:spcBef>
              <a:spcAft>
                <a:spcPts val="0"/>
              </a:spcAft>
              <a:buClr>
                <a:srgbClr val="FFBC00"/>
              </a:buClr>
              <a:buSzPts val="4200"/>
              <a:buNone/>
              <a:defRPr sz="4200">
                <a:solidFill>
                  <a:srgbClr val="FFBC00"/>
                </a:solidFill>
              </a:defRPr>
            </a:lvl5pPr>
            <a:lvl6pPr lvl="5" algn="ctr">
              <a:spcBef>
                <a:spcPts val="0"/>
              </a:spcBef>
              <a:spcAft>
                <a:spcPts val="0"/>
              </a:spcAft>
              <a:buClr>
                <a:srgbClr val="FFBC00"/>
              </a:buClr>
              <a:buSzPts val="4200"/>
              <a:buNone/>
              <a:defRPr sz="4200">
                <a:solidFill>
                  <a:srgbClr val="FFBC00"/>
                </a:solidFill>
              </a:defRPr>
            </a:lvl6pPr>
            <a:lvl7pPr lvl="6" algn="ctr">
              <a:spcBef>
                <a:spcPts val="0"/>
              </a:spcBef>
              <a:spcAft>
                <a:spcPts val="0"/>
              </a:spcAft>
              <a:buClr>
                <a:srgbClr val="FFBC00"/>
              </a:buClr>
              <a:buSzPts val="4200"/>
              <a:buNone/>
              <a:defRPr sz="4200">
                <a:solidFill>
                  <a:srgbClr val="FFBC00"/>
                </a:solidFill>
              </a:defRPr>
            </a:lvl7pPr>
            <a:lvl8pPr lvl="7" algn="ctr">
              <a:spcBef>
                <a:spcPts val="0"/>
              </a:spcBef>
              <a:spcAft>
                <a:spcPts val="0"/>
              </a:spcAft>
              <a:buClr>
                <a:srgbClr val="FFBC00"/>
              </a:buClr>
              <a:buSzPts val="4200"/>
              <a:buNone/>
              <a:defRPr sz="4200">
                <a:solidFill>
                  <a:srgbClr val="FFBC00"/>
                </a:solidFill>
              </a:defRPr>
            </a:lvl8pPr>
            <a:lvl9pPr lvl="8" algn="ctr">
              <a:spcBef>
                <a:spcPts val="0"/>
              </a:spcBef>
              <a:spcAft>
                <a:spcPts val="0"/>
              </a:spcAft>
              <a:buClr>
                <a:srgbClr val="FFBC00"/>
              </a:buClr>
              <a:buSzPts val="4200"/>
              <a:buNone/>
              <a:defRPr sz="4200">
                <a:solidFill>
                  <a:srgbClr val="FFBC00"/>
                </a:solidFill>
              </a:defRPr>
            </a:lvl9pPr>
          </a:lstStyle>
          <a:p>
            <a:endParaRPr/>
          </a:p>
        </p:txBody>
      </p:sp>
      <p:sp>
        <p:nvSpPr>
          <p:cNvPr id="92" name="Google Shape;92;p1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3" name="Google Shape;93;p1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4" name="Google Shape;9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1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97" name="Google Shape;9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1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0" name="Google Shape;100;p1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01" name="Google Shape;10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ítulo y tex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BO"/>
          </a:p>
        </p:txBody>
      </p:sp>
      <p:sp>
        <p:nvSpPr>
          <p:cNvPr id="3" name="Marcador de texto 2"/>
          <p:cNvSpPr>
            <a:spLocks noGrp="1"/>
          </p:cNvSpPr>
          <p:nvPr>
            <p:ph type="body"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p:cNvSpPr>
            <a:spLocks noGrp="1"/>
          </p:cNvSpPr>
          <p:nvPr>
            <p:ph type="dt" sz="half" idx="10"/>
          </p:nvPr>
        </p:nvSpPr>
        <p:spPr>
          <a:xfrm>
            <a:off x="628650" y="4767263"/>
            <a:ext cx="2057400" cy="273844"/>
          </a:xfrm>
          <a:prstGeom prst="rect">
            <a:avLst/>
          </a:prstGeom>
        </p:spPr>
        <p:txBody>
          <a:bodyPr/>
          <a:lstStyle/>
          <a:p>
            <a:fld id="{2E1B7032-B11F-459F-B187-5DF3F096C412}" type="datetimeFigureOut">
              <a:rPr lang="es-BO" smtClean="0"/>
              <a:t>5/9/2024</a:t>
            </a:fld>
            <a:endParaRPr lang="es-BO"/>
          </a:p>
        </p:txBody>
      </p:sp>
      <p:sp>
        <p:nvSpPr>
          <p:cNvPr id="5" name="Marcador de pie de página 4"/>
          <p:cNvSpPr>
            <a:spLocks noGrp="1"/>
          </p:cNvSpPr>
          <p:nvPr>
            <p:ph type="ftr" sz="quarter" idx="11"/>
          </p:nvPr>
        </p:nvSpPr>
        <p:spPr>
          <a:xfrm>
            <a:off x="3028950" y="4767263"/>
            <a:ext cx="3086100" cy="273844"/>
          </a:xfrm>
          <a:prstGeom prst="rect">
            <a:avLst/>
          </a:prstGeom>
        </p:spPr>
        <p:txBody>
          <a:bodyPr/>
          <a:lstStyle/>
          <a:p>
            <a:endParaRPr lang="es-BO"/>
          </a:p>
        </p:txBody>
      </p:sp>
      <p:sp>
        <p:nvSpPr>
          <p:cNvPr id="6" name="Marcador de número de diapositiva 5"/>
          <p:cNvSpPr>
            <a:spLocks noGrp="1"/>
          </p:cNvSpPr>
          <p:nvPr>
            <p:ph type="sldNum" sz="quarter" idx="12"/>
          </p:nvPr>
        </p:nvSpPr>
        <p:spPr/>
        <p:txBody>
          <a:bodyPr/>
          <a:lstStyle/>
          <a:p>
            <a:fld id="{E3D46A44-AA8E-41A5-88E3-E515236A5D3B}" type="slidenum">
              <a:rPr lang="es-BO" smtClean="0"/>
              <a:t>‹Nº›</a:t>
            </a:fld>
            <a:endParaRPr lang="es-BO"/>
          </a:p>
        </p:txBody>
      </p:sp>
    </p:spTree>
    <p:extLst>
      <p:ext uri="{BB962C8B-B14F-4D97-AF65-F5344CB8AC3E}">
        <p14:creationId xmlns:p14="http://schemas.microsoft.com/office/powerpoint/2010/main" val="58430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pic>
        <p:nvPicPr>
          <p:cNvPr id="24" name="Google Shape;24;p3"/>
          <p:cNvPicPr preferRelativeResize="0"/>
          <p:nvPr/>
        </p:nvPicPr>
        <p:blipFill>
          <a:blip r:embed="rId2">
            <a:alphaModFix/>
          </a:blip>
          <a:stretch>
            <a:fillRect/>
          </a:stretch>
        </p:blipFill>
        <p:spPr>
          <a:xfrm>
            <a:off x="0" y="0"/>
            <a:ext cx="9143999" cy="5143499"/>
          </a:xfrm>
          <a:prstGeom prst="rect">
            <a:avLst/>
          </a:prstGeom>
          <a:noFill/>
          <a:ln>
            <a:noFill/>
          </a:ln>
        </p:spPr>
      </p:pic>
      <p:pic>
        <p:nvPicPr>
          <p:cNvPr id="25" name="Google Shape;25;p3"/>
          <p:cNvPicPr preferRelativeResize="0"/>
          <p:nvPr/>
        </p:nvPicPr>
        <p:blipFill rotWithShape="1">
          <a:blip r:embed="rId3">
            <a:alphaModFix amt="73000"/>
          </a:blip>
          <a:srcRect l="23717" t="19855" r="28543" b="20588"/>
          <a:stretch/>
        </p:blipFill>
        <p:spPr>
          <a:xfrm rot="5400000">
            <a:off x="1994175" y="-2002275"/>
            <a:ext cx="5155650" cy="9160200"/>
          </a:xfrm>
          <a:prstGeom prst="rect">
            <a:avLst/>
          </a:prstGeom>
          <a:noFill/>
          <a:ln>
            <a:noFill/>
          </a:ln>
        </p:spPr>
      </p:pic>
      <p:pic>
        <p:nvPicPr>
          <p:cNvPr id="26" name="Google Shape;26;p3"/>
          <p:cNvPicPr preferRelativeResize="0"/>
          <p:nvPr/>
        </p:nvPicPr>
        <p:blipFill>
          <a:blip r:embed="rId4">
            <a:alphaModFix/>
          </a:blip>
          <a:stretch>
            <a:fillRect/>
          </a:stretch>
        </p:blipFill>
        <p:spPr>
          <a:xfrm>
            <a:off x="0" y="62508"/>
            <a:ext cx="9144003" cy="5018486"/>
          </a:xfrm>
          <a:prstGeom prst="rect">
            <a:avLst/>
          </a:prstGeom>
          <a:noFill/>
          <a:ln>
            <a:noFill/>
          </a:ln>
        </p:spPr>
      </p:pic>
      <p:pic>
        <p:nvPicPr>
          <p:cNvPr id="27" name="Google Shape;27;p3"/>
          <p:cNvPicPr preferRelativeResize="0"/>
          <p:nvPr/>
        </p:nvPicPr>
        <p:blipFill rotWithShape="1">
          <a:blip r:embed="rId5">
            <a:alphaModFix/>
          </a:blip>
          <a:srcRect b="30550"/>
          <a:stretch/>
        </p:blipFill>
        <p:spPr>
          <a:xfrm>
            <a:off x="-1033950" y="1418625"/>
            <a:ext cx="8455700" cy="37599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4">
  <p:cSld name="SECTION_HEADER_4">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 name="Google Shape;3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31" name="Google Shape;31;p4"/>
          <p:cNvPicPr preferRelativeResize="0"/>
          <p:nvPr/>
        </p:nvPicPr>
        <p:blipFill>
          <a:blip r:embed="rId2">
            <a:alphaModFix/>
          </a:blip>
          <a:stretch>
            <a:fillRect/>
          </a:stretch>
        </p:blipFill>
        <p:spPr>
          <a:xfrm>
            <a:off x="0" y="0"/>
            <a:ext cx="9143999" cy="5143499"/>
          </a:xfrm>
          <a:prstGeom prst="rect">
            <a:avLst/>
          </a:prstGeom>
          <a:noFill/>
          <a:ln>
            <a:noFill/>
          </a:ln>
        </p:spPr>
      </p:pic>
      <p:pic>
        <p:nvPicPr>
          <p:cNvPr id="32" name="Google Shape;32;p4"/>
          <p:cNvPicPr preferRelativeResize="0"/>
          <p:nvPr/>
        </p:nvPicPr>
        <p:blipFill rotWithShape="1">
          <a:blip r:embed="rId3">
            <a:alphaModFix amt="73000"/>
          </a:blip>
          <a:srcRect l="23717" t="19855" r="28543" b="20588"/>
          <a:stretch/>
        </p:blipFill>
        <p:spPr>
          <a:xfrm rot="5400000">
            <a:off x="1994175" y="-2002275"/>
            <a:ext cx="5155650" cy="9160200"/>
          </a:xfrm>
          <a:prstGeom prst="rect">
            <a:avLst/>
          </a:prstGeom>
          <a:noFill/>
          <a:ln>
            <a:noFill/>
          </a:ln>
        </p:spPr>
      </p:pic>
      <p:pic>
        <p:nvPicPr>
          <p:cNvPr id="33" name="Google Shape;33;p4"/>
          <p:cNvPicPr preferRelativeResize="0"/>
          <p:nvPr/>
        </p:nvPicPr>
        <p:blipFill rotWithShape="1">
          <a:blip r:embed="rId4">
            <a:alphaModFix/>
          </a:blip>
          <a:srcRect b="30550"/>
          <a:stretch/>
        </p:blipFill>
        <p:spPr>
          <a:xfrm>
            <a:off x="-1033950" y="1418625"/>
            <a:ext cx="8455700" cy="3759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2">
  <p:cSld name="SECTION_HEADER_2">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37" name="Google Shape;37;p5"/>
          <p:cNvPicPr preferRelativeResize="0"/>
          <p:nvPr/>
        </p:nvPicPr>
        <p:blipFill>
          <a:blip r:embed="rId2">
            <a:alphaModFix/>
          </a:blip>
          <a:stretch>
            <a:fillRect/>
          </a:stretch>
        </p:blipFill>
        <p:spPr>
          <a:xfrm>
            <a:off x="0" y="0"/>
            <a:ext cx="9143999" cy="5143499"/>
          </a:xfrm>
          <a:prstGeom prst="rect">
            <a:avLst/>
          </a:prstGeom>
          <a:noFill/>
          <a:ln>
            <a:noFill/>
          </a:ln>
        </p:spPr>
      </p:pic>
      <p:pic>
        <p:nvPicPr>
          <p:cNvPr id="38" name="Google Shape;38;p5"/>
          <p:cNvPicPr preferRelativeResize="0"/>
          <p:nvPr/>
        </p:nvPicPr>
        <p:blipFill>
          <a:blip r:embed="rId3">
            <a:alphaModFix/>
          </a:blip>
          <a:stretch>
            <a:fillRect/>
          </a:stretch>
        </p:blipFill>
        <p:spPr>
          <a:xfrm>
            <a:off x="0" y="62508"/>
            <a:ext cx="9144003" cy="501848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0" name="Google Shape;50;p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52" name="Google Shape;52;p7"/>
          <p:cNvPicPr preferRelativeResize="0"/>
          <p:nvPr/>
        </p:nvPicPr>
        <p:blipFill>
          <a:blip r:embed="rId2">
            <a:alphaModFix/>
          </a:blip>
          <a:stretch>
            <a:fillRect/>
          </a:stretch>
        </p:blipFill>
        <p:spPr>
          <a:xfrm>
            <a:off x="0" y="0"/>
            <a:ext cx="9143999" cy="5143499"/>
          </a:xfrm>
          <a:prstGeom prst="rect">
            <a:avLst/>
          </a:prstGeom>
          <a:noFill/>
          <a:ln>
            <a:noFill/>
          </a:ln>
        </p:spPr>
      </p:pic>
      <p:pic>
        <p:nvPicPr>
          <p:cNvPr id="53" name="Google Shape;53;p7"/>
          <p:cNvPicPr preferRelativeResize="0"/>
          <p:nvPr/>
        </p:nvPicPr>
        <p:blipFill>
          <a:blip r:embed="rId3">
            <a:alphaModFix/>
          </a:blip>
          <a:stretch>
            <a:fillRect/>
          </a:stretch>
        </p:blipFill>
        <p:spPr>
          <a:xfrm>
            <a:off x="-12" y="-12"/>
            <a:ext cx="3400425" cy="4981575"/>
          </a:xfrm>
          <a:prstGeom prst="rect">
            <a:avLst/>
          </a:prstGeom>
          <a:noFill/>
          <a:ln>
            <a:noFill/>
          </a:ln>
        </p:spPr>
      </p:pic>
      <p:pic>
        <p:nvPicPr>
          <p:cNvPr id="54" name="Google Shape;54;p7"/>
          <p:cNvPicPr preferRelativeResize="0"/>
          <p:nvPr/>
        </p:nvPicPr>
        <p:blipFill rotWithShape="1">
          <a:blip r:embed="rId4">
            <a:alphaModFix/>
          </a:blip>
          <a:srcRect b="30550"/>
          <a:stretch/>
        </p:blipFill>
        <p:spPr>
          <a:xfrm>
            <a:off x="-77600" y="1571375"/>
            <a:ext cx="8033401" cy="3572125"/>
          </a:xfrm>
          <a:prstGeom prst="rect">
            <a:avLst/>
          </a:prstGeom>
          <a:noFill/>
          <a:ln>
            <a:noFill/>
          </a:ln>
        </p:spPr>
      </p:pic>
      <p:pic>
        <p:nvPicPr>
          <p:cNvPr id="55" name="Google Shape;55;p7"/>
          <p:cNvPicPr preferRelativeResize="0"/>
          <p:nvPr/>
        </p:nvPicPr>
        <p:blipFill rotWithShape="1">
          <a:blip r:embed="rId5">
            <a:alphaModFix/>
          </a:blip>
          <a:srcRect b="16638"/>
          <a:stretch/>
        </p:blipFill>
        <p:spPr>
          <a:xfrm>
            <a:off x="1312300" y="855950"/>
            <a:ext cx="7635425" cy="4287550"/>
          </a:xfrm>
          <a:prstGeom prst="rect">
            <a:avLst/>
          </a:prstGeom>
          <a:noFill/>
          <a:ln>
            <a:noFill/>
          </a:ln>
        </p:spPr>
      </p:pic>
      <p:pic>
        <p:nvPicPr>
          <p:cNvPr id="56" name="Google Shape;56;p7"/>
          <p:cNvPicPr preferRelativeResize="0"/>
          <p:nvPr/>
        </p:nvPicPr>
        <p:blipFill rotWithShape="1">
          <a:blip r:embed="rId6">
            <a:alphaModFix/>
          </a:blip>
          <a:srcRect r="6393" b="21154"/>
          <a:stretch/>
        </p:blipFill>
        <p:spPr>
          <a:xfrm>
            <a:off x="6330600" y="1088075"/>
            <a:ext cx="2813400" cy="4055426"/>
          </a:xfrm>
          <a:prstGeom prst="rect">
            <a:avLst/>
          </a:prstGeom>
          <a:noFill/>
          <a:ln>
            <a:noFill/>
          </a:ln>
        </p:spPr>
      </p:pic>
      <p:pic>
        <p:nvPicPr>
          <p:cNvPr id="57" name="Google Shape;57;p7"/>
          <p:cNvPicPr preferRelativeResize="0"/>
          <p:nvPr/>
        </p:nvPicPr>
        <p:blipFill>
          <a:blip r:embed="rId7">
            <a:alphaModFix/>
          </a:blip>
          <a:stretch>
            <a:fillRect/>
          </a:stretch>
        </p:blipFill>
        <p:spPr>
          <a:xfrm>
            <a:off x="5724513" y="-12"/>
            <a:ext cx="3419475" cy="4429125"/>
          </a:xfrm>
          <a:prstGeom prst="rect">
            <a:avLst/>
          </a:prstGeom>
          <a:noFill/>
          <a:ln>
            <a:noFill/>
          </a:ln>
        </p:spPr>
      </p:pic>
      <p:sp>
        <p:nvSpPr>
          <p:cNvPr id="58" name="Google Shape;58;p7"/>
          <p:cNvSpPr txBox="1">
            <a:spLocks noGrp="1"/>
          </p:cNvSpPr>
          <p:nvPr>
            <p:ph type="title" idx="2"/>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FFBC00"/>
              </a:buClr>
              <a:buSzPts val="2800"/>
              <a:buNone/>
              <a:defRPr>
                <a:solidFill>
                  <a:srgbClr val="FFBC00"/>
                </a:solidFill>
              </a:defRPr>
            </a:lvl1pPr>
            <a:lvl2pPr lvl="1">
              <a:spcBef>
                <a:spcPts val="0"/>
              </a:spcBef>
              <a:spcAft>
                <a:spcPts val="0"/>
              </a:spcAft>
              <a:buClr>
                <a:srgbClr val="FFBC00"/>
              </a:buClr>
              <a:buSzPts val="2800"/>
              <a:buNone/>
              <a:defRPr>
                <a:solidFill>
                  <a:srgbClr val="FFBC00"/>
                </a:solidFill>
              </a:defRPr>
            </a:lvl2pPr>
            <a:lvl3pPr lvl="2">
              <a:spcBef>
                <a:spcPts val="0"/>
              </a:spcBef>
              <a:spcAft>
                <a:spcPts val="0"/>
              </a:spcAft>
              <a:buClr>
                <a:srgbClr val="FFBC00"/>
              </a:buClr>
              <a:buSzPts val="2800"/>
              <a:buNone/>
              <a:defRPr>
                <a:solidFill>
                  <a:srgbClr val="FFBC00"/>
                </a:solidFill>
              </a:defRPr>
            </a:lvl3pPr>
            <a:lvl4pPr lvl="3">
              <a:spcBef>
                <a:spcPts val="0"/>
              </a:spcBef>
              <a:spcAft>
                <a:spcPts val="0"/>
              </a:spcAft>
              <a:buClr>
                <a:srgbClr val="FFBC00"/>
              </a:buClr>
              <a:buSzPts val="2800"/>
              <a:buNone/>
              <a:defRPr>
                <a:solidFill>
                  <a:srgbClr val="FFBC00"/>
                </a:solidFill>
              </a:defRPr>
            </a:lvl4pPr>
            <a:lvl5pPr lvl="4">
              <a:spcBef>
                <a:spcPts val="0"/>
              </a:spcBef>
              <a:spcAft>
                <a:spcPts val="0"/>
              </a:spcAft>
              <a:buClr>
                <a:srgbClr val="FFBC00"/>
              </a:buClr>
              <a:buSzPts val="2800"/>
              <a:buNone/>
              <a:defRPr>
                <a:solidFill>
                  <a:srgbClr val="FFBC00"/>
                </a:solidFill>
              </a:defRPr>
            </a:lvl5pPr>
            <a:lvl6pPr lvl="5">
              <a:spcBef>
                <a:spcPts val="0"/>
              </a:spcBef>
              <a:spcAft>
                <a:spcPts val="0"/>
              </a:spcAft>
              <a:buClr>
                <a:srgbClr val="FFBC00"/>
              </a:buClr>
              <a:buSzPts val="2800"/>
              <a:buNone/>
              <a:defRPr>
                <a:solidFill>
                  <a:srgbClr val="FFBC00"/>
                </a:solidFill>
              </a:defRPr>
            </a:lvl6pPr>
            <a:lvl7pPr lvl="6">
              <a:spcBef>
                <a:spcPts val="0"/>
              </a:spcBef>
              <a:spcAft>
                <a:spcPts val="0"/>
              </a:spcAft>
              <a:buClr>
                <a:srgbClr val="FFBC00"/>
              </a:buClr>
              <a:buSzPts val="2800"/>
              <a:buNone/>
              <a:defRPr>
                <a:solidFill>
                  <a:srgbClr val="FFBC00"/>
                </a:solidFill>
              </a:defRPr>
            </a:lvl7pPr>
            <a:lvl8pPr lvl="7">
              <a:spcBef>
                <a:spcPts val="0"/>
              </a:spcBef>
              <a:spcAft>
                <a:spcPts val="0"/>
              </a:spcAft>
              <a:buClr>
                <a:srgbClr val="FFBC00"/>
              </a:buClr>
              <a:buSzPts val="2800"/>
              <a:buNone/>
              <a:defRPr>
                <a:solidFill>
                  <a:srgbClr val="FFBC00"/>
                </a:solidFill>
              </a:defRPr>
            </a:lvl8pPr>
            <a:lvl9pPr lvl="8">
              <a:spcBef>
                <a:spcPts val="0"/>
              </a:spcBef>
              <a:spcAft>
                <a:spcPts val="0"/>
              </a:spcAft>
              <a:buClr>
                <a:srgbClr val="FFBC00"/>
              </a:buClr>
              <a:buSzPts val="2800"/>
              <a:buNone/>
              <a:defRPr>
                <a:solidFill>
                  <a:srgbClr val="FFBC00"/>
                </a:solidFill>
              </a:defRPr>
            </a:lvl9pPr>
          </a:lstStyle>
          <a:p>
            <a:endParaRPr/>
          </a:p>
        </p:txBody>
      </p:sp>
      <p:sp>
        <p:nvSpPr>
          <p:cNvPr id="59" name="Google Shape;59;p7"/>
          <p:cNvSpPr txBox="1">
            <a:spLocks noGrp="1"/>
          </p:cNvSpPr>
          <p:nvPr>
            <p:ph type="body" idx="3"/>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0" name="Google Shape;60;p7"/>
          <p:cNvSpPr txBox="1">
            <a:spLocks noGrp="1"/>
          </p:cNvSpPr>
          <p:nvPr>
            <p:ph type="sldNum" idx="4"/>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pic>
        <p:nvPicPr>
          <p:cNvPr id="61" name="Google Shape;61;p7"/>
          <p:cNvPicPr preferRelativeResize="0"/>
          <p:nvPr/>
        </p:nvPicPr>
        <p:blipFill>
          <a:blip r:embed="rId8">
            <a:alphaModFix amt="73000"/>
          </a:blip>
          <a:stretch>
            <a:fillRect/>
          </a:stretch>
        </p:blipFill>
        <p:spPr>
          <a:xfrm>
            <a:off x="4" y="693375"/>
            <a:ext cx="3612042" cy="51434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cuerpo 1">
  <p:cSld name="TITLE_AND_BODY_1">
    <p:spTree>
      <p:nvGrpSpPr>
        <p:cNvPr id="1" name="Shape 62"/>
        <p:cNvGrpSpPr/>
        <p:nvPr/>
      </p:nvGrpSpPr>
      <p:grpSpPr>
        <a:xfrm>
          <a:off x="0" y="0"/>
          <a:ext cx="0" cy="0"/>
          <a:chOff x="0" y="0"/>
          <a:chExt cx="0" cy="0"/>
        </a:xfrm>
      </p:grpSpPr>
      <p:sp>
        <p:nvSpPr>
          <p:cNvPr id="63" name="Google Shape;63;p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4" name="Google Shape;64;p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66" name="Google Shape;66;p8"/>
          <p:cNvPicPr preferRelativeResize="0"/>
          <p:nvPr/>
        </p:nvPicPr>
        <p:blipFill>
          <a:blip r:embed="rId2">
            <a:alphaModFix/>
          </a:blip>
          <a:stretch>
            <a:fillRect/>
          </a:stretch>
        </p:blipFill>
        <p:spPr>
          <a:xfrm>
            <a:off x="0" y="0"/>
            <a:ext cx="9143999" cy="5143499"/>
          </a:xfrm>
          <a:prstGeom prst="rect">
            <a:avLst/>
          </a:prstGeom>
          <a:noFill/>
          <a:ln>
            <a:noFill/>
          </a:ln>
        </p:spPr>
      </p:pic>
      <p:pic>
        <p:nvPicPr>
          <p:cNvPr id="67" name="Google Shape;67;p8"/>
          <p:cNvPicPr preferRelativeResize="0"/>
          <p:nvPr/>
        </p:nvPicPr>
        <p:blipFill rotWithShape="1">
          <a:blip r:embed="rId3">
            <a:alphaModFix/>
          </a:blip>
          <a:srcRect b="30550"/>
          <a:stretch/>
        </p:blipFill>
        <p:spPr>
          <a:xfrm>
            <a:off x="311700" y="1606400"/>
            <a:ext cx="8033401" cy="3572125"/>
          </a:xfrm>
          <a:prstGeom prst="rect">
            <a:avLst/>
          </a:prstGeom>
          <a:noFill/>
          <a:ln>
            <a:noFill/>
          </a:ln>
        </p:spPr>
      </p:pic>
      <p:sp>
        <p:nvSpPr>
          <p:cNvPr id="68" name="Google Shape;68;p8"/>
          <p:cNvSpPr txBox="1">
            <a:spLocks noGrp="1"/>
          </p:cNvSpPr>
          <p:nvPr>
            <p:ph type="title" idx="2"/>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BC00"/>
              </a:buClr>
              <a:buSzPts val="2800"/>
              <a:buNone/>
              <a:defRPr>
                <a:solidFill>
                  <a:srgbClr val="FFBC00"/>
                </a:solidFill>
              </a:defRPr>
            </a:lvl1pPr>
            <a:lvl2pPr lvl="1" rtl="0">
              <a:spcBef>
                <a:spcPts val="0"/>
              </a:spcBef>
              <a:spcAft>
                <a:spcPts val="0"/>
              </a:spcAft>
              <a:buClr>
                <a:srgbClr val="FFBC00"/>
              </a:buClr>
              <a:buSzPts val="2800"/>
              <a:buNone/>
              <a:defRPr>
                <a:solidFill>
                  <a:srgbClr val="FFBC00"/>
                </a:solidFill>
              </a:defRPr>
            </a:lvl2pPr>
            <a:lvl3pPr lvl="2" rtl="0">
              <a:spcBef>
                <a:spcPts val="0"/>
              </a:spcBef>
              <a:spcAft>
                <a:spcPts val="0"/>
              </a:spcAft>
              <a:buClr>
                <a:srgbClr val="FFBC00"/>
              </a:buClr>
              <a:buSzPts val="2800"/>
              <a:buNone/>
              <a:defRPr>
                <a:solidFill>
                  <a:srgbClr val="FFBC00"/>
                </a:solidFill>
              </a:defRPr>
            </a:lvl3pPr>
            <a:lvl4pPr lvl="3" rtl="0">
              <a:spcBef>
                <a:spcPts val="0"/>
              </a:spcBef>
              <a:spcAft>
                <a:spcPts val="0"/>
              </a:spcAft>
              <a:buClr>
                <a:srgbClr val="FFBC00"/>
              </a:buClr>
              <a:buSzPts val="2800"/>
              <a:buNone/>
              <a:defRPr>
                <a:solidFill>
                  <a:srgbClr val="FFBC00"/>
                </a:solidFill>
              </a:defRPr>
            </a:lvl4pPr>
            <a:lvl5pPr lvl="4" rtl="0">
              <a:spcBef>
                <a:spcPts val="0"/>
              </a:spcBef>
              <a:spcAft>
                <a:spcPts val="0"/>
              </a:spcAft>
              <a:buClr>
                <a:srgbClr val="FFBC00"/>
              </a:buClr>
              <a:buSzPts val="2800"/>
              <a:buNone/>
              <a:defRPr>
                <a:solidFill>
                  <a:srgbClr val="FFBC00"/>
                </a:solidFill>
              </a:defRPr>
            </a:lvl5pPr>
            <a:lvl6pPr lvl="5" rtl="0">
              <a:spcBef>
                <a:spcPts val="0"/>
              </a:spcBef>
              <a:spcAft>
                <a:spcPts val="0"/>
              </a:spcAft>
              <a:buClr>
                <a:srgbClr val="FFBC00"/>
              </a:buClr>
              <a:buSzPts val="2800"/>
              <a:buNone/>
              <a:defRPr>
                <a:solidFill>
                  <a:srgbClr val="FFBC00"/>
                </a:solidFill>
              </a:defRPr>
            </a:lvl6pPr>
            <a:lvl7pPr lvl="6" rtl="0">
              <a:spcBef>
                <a:spcPts val="0"/>
              </a:spcBef>
              <a:spcAft>
                <a:spcPts val="0"/>
              </a:spcAft>
              <a:buClr>
                <a:srgbClr val="FFBC00"/>
              </a:buClr>
              <a:buSzPts val="2800"/>
              <a:buNone/>
              <a:defRPr>
                <a:solidFill>
                  <a:srgbClr val="FFBC00"/>
                </a:solidFill>
              </a:defRPr>
            </a:lvl7pPr>
            <a:lvl8pPr lvl="7" rtl="0">
              <a:spcBef>
                <a:spcPts val="0"/>
              </a:spcBef>
              <a:spcAft>
                <a:spcPts val="0"/>
              </a:spcAft>
              <a:buClr>
                <a:srgbClr val="FFBC00"/>
              </a:buClr>
              <a:buSzPts val="2800"/>
              <a:buNone/>
              <a:defRPr>
                <a:solidFill>
                  <a:srgbClr val="FFBC00"/>
                </a:solidFill>
              </a:defRPr>
            </a:lvl8pPr>
            <a:lvl9pPr lvl="8" rtl="0">
              <a:spcBef>
                <a:spcPts val="0"/>
              </a:spcBef>
              <a:spcAft>
                <a:spcPts val="0"/>
              </a:spcAft>
              <a:buClr>
                <a:srgbClr val="FFBC00"/>
              </a:buClr>
              <a:buSzPts val="2800"/>
              <a:buNone/>
              <a:defRPr>
                <a:solidFill>
                  <a:srgbClr val="FFBC00"/>
                </a:solidFill>
              </a:defRPr>
            </a:lvl9pPr>
          </a:lstStyle>
          <a:p>
            <a:endParaRPr/>
          </a:p>
        </p:txBody>
      </p:sp>
      <p:sp>
        <p:nvSpPr>
          <p:cNvPr id="69" name="Google Shape;69;p8"/>
          <p:cNvSpPr txBox="1">
            <a:spLocks noGrp="1"/>
          </p:cNvSpPr>
          <p:nvPr>
            <p:ph type="body" idx="3"/>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70" name="Google Shape;70;p8"/>
          <p:cNvSpPr txBox="1">
            <a:spLocks noGrp="1"/>
          </p:cNvSpPr>
          <p:nvPr>
            <p:ph type="sldNum" idx="4"/>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71" name="Google Shape;71;p8"/>
          <p:cNvPicPr preferRelativeResize="0"/>
          <p:nvPr/>
        </p:nvPicPr>
        <p:blipFill rotWithShape="1">
          <a:blip r:embed="rId4">
            <a:alphaModFix/>
          </a:blip>
          <a:srcRect b="16638"/>
          <a:stretch/>
        </p:blipFill>
        <p:spPr>
          <a:xfrm>
            <a:off x="1312300" y="855950"/>
            <a:ext cx="7635425" cy="4287550"/>
          </a:xfrm>
          <a:prstGeom prst="rect">
            <a:avLst/>
          </a:prstGeom>
          <a:noFill/>
          <a:ln>
            <a:noFill/>
          </a:ln>
        </p:spPr>
      </p:pic>
      <p:pic>
        <p:nvPicPr>
          <p:cNvPr id="72" name="Google Shape;72;p8"/>
          <p:cNvPicPr preferRelativeResize="0"/>
          <p:nvPr/>
        </p:nvPicPr>
        <p:blipFill rotWithShape="1">
          <a:blip r:embed="rId5">
            <a:alphaModFix/>
          </a:blip>
          <a:srcRect r="6393" b="21154"/>
          <a:stretch/>
        </p:blipFill>
        <p:spPr>
          <a:xfrm>
            <a:off x="6330600" y="1088075"/>
            <a:ext cx="2813400" cy="4055426"/>
          </a:xfrm>
          <a:prstGeom prst="rect">
            <a:avLst/>
          </a:prstGeom>
          <a:noFill/>
          <a:ln>
            <a:noFill/>
          </a:ln>
        </p:spPr>
      </p:pic>
      <p:pic>
        <p:nvPicPr>
          <p:cNvPr id="73" name="Google Shape;73;p8"/>
          <p:cNvPicPr preferRelativeResize="0"/>
          <p:nvPr/>
        </p:nvPicPr>
        <p:blipFill>
          <a:blip r:embed="rId6">
            <a:alphaModFix/>
          </a:blip>
          <a:stretch>
            <a:fillRect/>
          </a:stretch>
        </p:blipFill>
        <p:spPr>
          <a:xfrm>
            <a:off x="5724513" y="-12"/>
            <a:ext cx="3419475" cy="44291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FFBC00"/>
              </a:buClr>
              <a:buSzPts val="2800"/>
              <a:buNone/>
              <a:defRPr>
                <a:solidFill>
                  <a:srgbClr val="FFBC00"/>
                </a:solidFill>
              </a:defRPr>
            </a:lvl1pPr>
            <a:lvl2pPr lvl="1">
              <a:spcBef>
                <a:spcPts val="0"/>
              </a:spcBef>
              <a:spcAft>
                <a:spcPts val="0"/>
              </a:spcAft>
              <a:buClr>
                <a:srgbClr val="FFBC00"/>
              </a:buClr>
              <a:buSzPts val="2800"/>
              <a:buNone/>
              <a:defRPr>
                <a:solidFill>
                  <a:srgbClr val="FFBC00"/>
                </a:solidFill>
              </a:defRPr>
            </a:lvl2pPr>
            <a:lvl3pPr lvl="2">
              <a:spcBef>
                <a:spcPts val="0"/>
              </a:spcBef>
              <a:spcAft>
                <a:spcPts val="0"/>
              </a:spcAft>
              <a:buClr>
                <a:srgbClr val="FFBC00"/>
              </a:buClr>
              <a:buSzPts val="2800"/>
              <a:buNone/>
              <a:defRPr>
                <a:solidFill>
                  <a:srgbClr val="FFBC00"/>
                </a:solidFill>
              </a:defRPr>
            </a:lvl3pPr>
            <a:lvl4pPr lvl="3">
              <a:spcBef>
                <a:spcPts val="0"/>
              </a:spcBef>
              <a:spcAft>
                <a:spcPts val="0"/>
              </a:spcAft>
              <a:buClr>
                <a:srgbClr val="FFBC00"/>
              </a:buClr>
              <a:buSzPts val="2800"/>
              <a:buNone/>
              <a:defRPr>
                <a:solidFill>
                  <a:srgbClr val="FFBC00"/>
                </a:solidFill>
              </a:defRPr>
            </a:lvl4pPr>
            <a:lvl5pPr lvl="4">
              <a:spcBef>
                <a:spcPts val="0"/>
              </a:spcBef>
              <a:spcAft>
                <a:spcPts val="0"/>
              </a:spcAft>
              <a:buClr>
                <a:srgbClr val="FFBC00"/>
              </a:buClr>
              <a:buSzPts val="2800"/>
              <a:buNone/>
              <a:defRPr>
                <a:solidFill>
                  <a:srgbClr val="FFBC00"/>
                </a:solidFill>
              </a:defRPr>
            </a:lvl5pPr>
            <a:lvl6pPr lvl="5">
              <a:spcBef>
                <a:spcPts val="0"/>
              </a:spcBef>
              <a:spcAft>
                <a:spcPts val="0"/>
              </a:spcAft>
              <a:buClr>
                <a:srgbClr val="FFBC00"/>
              </a:buClr>
              <a:buSzPts val="2800"/>
              <a:buNone/>
              <a:defRPr>
                <a:solidFill>
                  <a:srgbClr val="FFBC00"/>
                </a:solidFill>
              </a:defRPr>
            </a:lvl6pPr>
            <a:lvl7pPr lvl="6">
              <a:spcBef>
                <a:spcPts val="0"/>
              </a:spcBef>
              <a:spcAft>
                <a:spcPts val="0"/>
              </a:spcAft>
              <a:buClr>
                <a:srgbClr val="FFBC00"/>
              </a:buClr>
              <a:buSzPts val="2800"/>
              <a:buNone/>
              <a:defRPr>
                <a:solidFill>
                  <a:srgbClr val="FFBC00"/>
                </a:solidFill>
              </a:defRPr>
            </a:lvl7pPr>
            <a:lvl8pPr lvl="7">
              <a:spcBef>
                <a:spcPts val="0"/>
              </a:spcBef>
              <a:spcAft>
                <a:spcPts val="0"/>
              </a:spcAft>
              <a:buClr>
                <a:srgbClr val="FFBC00"/>
              </a:buClr>
              <a:buSzPts val="2800"/>
              <a:buNone/>
              <a:defRPr>
                <a:solidFill>
                  <a:srgbClr val="FFBC00"/>
                </a:solidFill>
              </a:defRPr>
            </a:lvl8pPr>
            <a:lvl9pPr lvl="8">
              <a:spcBef>
                <a:spcPts val="0"/>
              </a:spcBef>
              <a:spcAft>
                <a:spcPts val="0"/>
              </a:spcAft>
              <a:buClr>
                <a:srgbClr val="FFBC00"/>
              </a:buClr>
              <a:buSzPts val="2800"/>
              <a:buNone/>
              <a:defRPr>
                <a:solidFill>
                  <a:srgbClr val="FFBC00"/>
                </a:solidFill>
              </a:defRPr>
            </a:lvl9pPr>
          </a:lstStyle>
          <a:p>
            <a:endParaRPr/>
          </a:p>
        </p:txBody>
      </p:sp>
      <p:sp>
        <p:nvSpPr>
          <p:cNvPr id="76" name="Google Shape;76;p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77" name="Google Shape;77;p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78" name="Google Shape;7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FFBC00"/>
              </a:buClr>
              <a:buSzPts val="2800"/>
              <a:buNone/>
              <a:defRPr>
                <a:solidFill>
                  <a:srgbClr val="FFBC00"/>
                </a:solidFill>
              </a:defRPr>
            </a:lvl1pPr>
            <a:lvl2pPr lvl="1">
              <a:spcBef>
                <a:spcPts val="0"/>
              </a:spcBef>
              <a:spcAft>
                <a:spcPts val="0"/>
              </a:spcAft>
              <a:buClr>
                <a:srgbClr val="FFBC00"/>
              </a:buClr>
              <a:buSzPts val="2800"/>
              <a:buNone/>
              <a:defRPr>
                <a:solidFill>
                  <a:srgbClr val="FFBC00"/>
                </a:solidFill>
              </a:defRPr>
            </a:lvl2pPr>
            <a:lvl3pPr lvl="2">
              <a:spcBef>
                <a:spcPts val="0"/>
              </a:spcBef>
              <a:spcAft>
                <a:spcPts val="0"/>
              </a:spcAft>
              <a:buClr>
                <a:srgbClr val="FFBC00"/>
              </a:buClr>
              <a:buSzPts val="2800"/>
              <a:buNone/>
              <a:defRPr>
                <a:solidFill>
                  <a:srgbClr val="FFBC00"/>
                </a:solidFill>
              </a:defRPr>
            </a:lvl3pPr>
            <a:lvl4pPr lvl="3">
              <a:spcBef>
                <a:spcPts val="0"/>
              </a:spcBef>
              <a:spcAft>
                <a:spcPts val="0"/>
              </a:spcAft>
              <a:buClr>
                <a:srgbClr val="FFBC00"/>
              </a:buClr>
              <a:buSzPts val="2800"/>
              <a:buNone/>
              <a:defRPr>
                <a:solidFill>
                  <a:srgbClr val="FFBC00"/>
                </a:solidFill>
              </a:defRPr>
            </a:lvl4pPr>
            <a:lvl5pPr lvl="4">
              <a:spcBef>
                <a:spcPts val="0"/>
              </a:spcBef>
              <a:spcAft>
                <a:spcPts val="0"/>
              </a:spcAft>
              <a:buClr>
                <a:srgbClr val="FFBC00"/>
              </a:buClr>
              <a:buSzPts val="2800"/>
              <a:buNone/>
              <a:defRPr>
                <a:solidFill>
                  <a:srgbClr val="FFBC00"/>
                </a:solidFill>
              </a:defRPr>
            </a:lvl5pPr>
            <a:lvl6pPr lvl="5">
              <a:spcBef>
                <a:spcPts val="0"/>
              </a:spcBef>
              <a:spcAft>
                <a:spcPts val="0"/>
              </a:spcAft>
              <a:buClr>
                <a:srgbClr val="FFBC00"/>
              </a:buClr>
              <a:buSzPts val="2800"/>
              <a:buNone/>
              <a:defRPr>
                <a:solidFill>
                  <a:srgbClr val="FFBC00"/>
                </a:solidFill>
              </a:defRPr>
            </a:lvl6pPr>
            <a:lvl7pPr lvl="6">
              <a:spcBef>
                <a:spcPts val="0"/>
              </a:spcBef>
              <a:spcAft>
                <a:spcPts val="0"/>
              </a:spcAft>
              <a:buClr>
                <a:srgbClr val="FFBC00"/>
              </a:buClr>
              <a:buSzPts val="2800"/>
              <a:buNone/>
              <a:defRPr>
                <a:solidFill>
                  <a:srgbClr val="FFBC00"/>
                </a:solidFill>
              </a:defRPr>
            </a:lvl7pPr>
            <a:lvl8pPr lvl="7">
              <a:spcBef>
                <a:spcPts val="0"/>
              </a:spcBef>
              <a:spcAft>
                <a:spcPts val="0"/>
              </a:spcAft>
              <a:buClr>
                <a:srgbClr val="FFBC00"/>
              </a:buClr>
              <a:buSzPts val="2800"/>
              <a:buNone/>
              <a:defRPr>
                <a:solidFill>
                  <a:srgbClr val="FFBC00"/>
                </a:solidFill>
              </a:defRPr>
            </a:lvl8pPr>
            <a:lvl9pPr lvl="8">
              <a:spcBef>
                <a:spcPts val="0"/>
              </a:spcBef>
              <a:spcAft>
                <a:spcPts val="0"/>
              </a:spcAft>
              <a:buClr>
                <a:srgbClr val="FFBC00"/>
              </a:buClr>
              <a:buSzPts val="2800"/>
              <a:buNone/>
              <a:defRPr>
                <a:solidFill>
                  <a:srgbClr val="FFBC00"/>
                </a:solidFill>
              </a:defRPr>
            </a:lvl9pPr>
          </a:lstStyle>
          <a:p>
            <a:endParaRPr/>
          </a:p>
        </p:txBody>
      </p:sp>
      <p:sp>
        <p:nvSpPr>
          <p:cNvPr id="81" name="Google Shape;8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4" name="Google Shape;84;p1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5" name="Google Shape;8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iny"/>
              <a:buNone/>
              <a:defRPr sz="2800">
                <a:solidFill>
                  <a:schemeClr val="dk1"/>
                </a:solidFill>
                <a:latin typeface="Coiny"/>
                <a:ea typeface="Coiny"/>
                <a:cs typeface="Coiny"/>
                <a:sym typeface="Coiny"/>
              </a:defRPr>
            </a:lvl1pPr>
            <a:lvl2pPr lvl="1">
              <a:spcBef>
                <a:spcPts val="0"/>
              </a:spcBef>
              <a:spcAft>
                <a:spcPts val="0"/>
              </a:spcAft>
              <a:buClr>
                <a:schemeClr val="dk1"/>
              </a:buClr>
              <a:buSzPts val="2800"/>
              <a:buFont typeface="Coiny"/>
              <a:buNone/>
              <a:defRPr sz="2800">
                <a:solidFill>
                  <a:schemeClr val="dk1"/>
                </a:solidFill>
                <a:latin typeface="Coiny"/>
                <a:ea typeface="Coiny"/>
                <a:cs typeface="Coiny"/>
                <a:sym typeface="Coiny"/>
              </a:defRPr>
            </a:lvl2pPr>
            <a:lvl3pPr lvl="2">
              <a:spcBef>
                <a:spcPts val="0"/>
              </a:spcBef>
              <a:spcAft>
                <a:spcPts val="0"/>
              </a:spcAft>
              <a:buClr>
                <a:schemeClr val="dk1"/>
              </a:buClr>
              <a:buSzPts val="2800"/>
              <a:buFont typeface="Coiny"/>
              <a:buNone/>
              <a:defRPr sz="2800">
                <a:solidFill>
                  <a:schemeClr val="dk1"/>
                </a:solidFill>
                <a:latin typeface="Coiny"/>
                <a:ea typeface="Coiny"/>
                <a:cs typeface="Coiny"/>
                <a:sym typeface="Coiny"/>
              </a:defRPr>
            </a:lvl3pPr>
            <a:lvl4pPr lvl="3">
              <a:spcBef>
                <a:spcPts val="0"/>
              </a:spcBef>
              <a:spcAft>
                <a:spcPts val="0"/>
              </a:spcAft>
              <a:buClr>
                <a:schemeClr val="dk1"/>
              </a:buClr>
              <a:buSzPts val="2800"/>
              <a:buFont typeface="Coiny"/>
              <a:buNone/>
              <a:defRPr sz="2800">
                <a:solidFill>
                  <a:schemeClr val="dk1"/>
                </a:solidFill>
                <a:latin typeface="Coiny"/>
                <a:ea typeface="Coiny"/>
                <a:cs typeface="Coiny"/>
                <a:sym typeface="Coiny"/>
              </a:defRPr>
            </a:lvl4pPr>
            <a:lvl5pPr lvl="4">
              <a:spcBef>
                <a:spcPts val="0"/>
              </a:spcBef>
              <a:spcAft>
                <a:spcPts val="0"/>
              </a:spcAft>
              <a:buClr>
                <a:schemeClr val="dk1"/>
              </a:buClr>
              <a:buSzPts val="2800"/>
              <a:buFont typeface="Coiny"/>
              <a:buNone/>
              <a:defRPr sz="2800">
                <a:solidFill>
                  <a:schemeClr val="dk1"/>
                </a:solidFill>
                <a:latin typeface="Coiny"/>
                <a:ea typeface="Coiny"/>
                <a:cs typeface="Coiny"/>
                <a:sym typeface="Coiny"/>
              </a:defRPr>
            </a:lvl5pPr>
            <a:lvl6pPr lvl="5">
              <a:spcBef>
                <a:spcPts val="0"/>
              </a:spcBef>
              <a:spcAft>
                <a:spcPts val="0"/>
              </a:spcAft>
              <a:buClr>
                <a:schemeClr val="dk1"/>
              </a:buClr>
              <a:buSzPts val="2800"/>
              <a:buFont typeface="Coiny"/>
              <a:buNone/>
              <a:defRPr sz="2800">
                <a:solidFill>
                  <a:schemeClr val="dk1"/>
                </a:solidFill>
                <a:latin typeface="Coiny"/>
                <a:ea typeface="Coiny"/>
                <a:cs typeface="Coiny"/>
                <a:sym typeface="Coiny"/>
              </a:defRPr>
            </a:lvl6pPr>
            <a:lvl7pPr lvl="6">
              <a:spcBef>
                <a:spcPts val="0"/>
              </a:spcBef>
              <a:spcAft>
                <a:spcPts val="0"/>
              </a:spcAft>
              <a:buClr>
                <a:schemeClr val="dk1"/>
              </a:buClr>
              <a:buSzPts val="2800"/>
              <a:buFont typeface="Coiny"/>
              <a:buNone/>
              <a:defRPr sz="2800">
                <a:solidFill>
                  <a:schemeClr val="dk1"/>
                </a:solidFill>
                <a:latin typeface="Coiny"/>
                <a:ea typeface="Coiny"/>
                <a:cs typeface="Coiny"/>
                <a:sym typeface="Coiny"/>
              </a:defRPr>
            </a:lvl7pPr>
            <a:lvl8pPr lvl="7">
              <a:spcBef>
                <a:spcPts val="0"/>
              </a:spcBef>
              <a:spcAft>
                <a:spcPts val="0"/>
              </a:spcAft>
              <a:buClr>
                <a:schemeClr val="dk1"/>
              </a:buClr>
              <a:buSzPts val="2800"/>
              <a:buFont typeface="Coiny"/>
              <a:buNone/>
              <a:defRPr sz="2800">
                <a:solidFill>
                  <a:schemeClr val="dk1"/>
                </a:solidFill>
                <a:latin typeface="Coiny"/>
                <a:ea typeface="Coiny"/>
                <a:cs typeface="Coiny"/>
                <a:sym typeface="Coiny"/>
              </a:defRPr>
            </a:lvl8pPr>
            <a:lvl9pPr lvl="8">
              <a:spcBef>
                <a:spcPts val="0"/>
              </a:spcBef>
              <a:spcAft>
                <a:spcPts val="0"/>
              </a:spcAft>
              <a:buClr>
                <a:schemeClr val="dk1"/>
              </a:buClr>
              <a:buSzPts val="2800"/>
              <a:buFont typeface="Coiny"/>
              <a:buNone/>
              <a:defRPr sz="2800">
                <a:solidFill>
                  <a:schemeClr val="dk1"/>
                </a:solidFill>
                <a:latin typeface="Coiny"/>
                <a:ea typeface="Coiny"/>
                <a:cs typeface="Coiny"/>
                <a:sym typeface="Coin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pic>
        <p:nvPicPr>
          <p:cNvPr id="9" name="Google Shape;9;p1"/>
          <p:cNvPicPr preferRelativeResize="0"/>
          <p:nvPr/>
        </p:nvPicPr>
        <p:blipFill>
          <a:blip r:embed="rId17">
            <a:alphaModFix/>
          </a:blip>
          <a:stretch>
            <a:fillRect/>
          </a:stretch>
        </p:blipFill>
        <p:spPr>
          <a:xfrm>
            <a:off x="0" y="0"/>
            <a:ext cx="9143999" cy="51434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png"/><Relationship Id="rId2" Type="http://schemas.openxmlformats.org/officeDocument/2006/relationships/notesSlide" Target="../notesSlides/notesSlide9.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8.png"/><Relationship Id="rId5" Type="http://schemas.openxmlformats.org/officeDocument/2006/relationships/diagramQuickStyle" Target="../diagrams/quickStyle1.xml"/><Relationship Id="rId15" Type="http://schemas.openxmlformats.org/officeDocument/2006/relationships/image" Target="../media/image29.png"/><Relationship Id="rId10" Type="http://schemas.openxmlformats.org/officeDocument/2006/relationships/image" Target="../media/image12.png"/><Relationship Id="rId4" Type="http://schemas.openxmlformats.org/officeDocument/2006/relationships/diagramLayout" Target="../diagrams/layout1.xml"/><Relationship Id="rId9" Type="http://schemas.openxmlformats.org/officeDocument/2006/relationships/image" Target="../media/image25.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18.png"/><Relationship Id="rId5" Type="http://schemas.openxmlformats.org/officeDocument/2006/relationships/diagramQuickStyle" Target="../diagrams/quickStyle2.xml"/><Relationship Id="rId15" Type="http://schemas.openxmlformats.org/officeDocument/2006/relationships/image" Target="../media/image29.png"/><Relationship Id="rId10" Type="http://schemas.openxmlformats.org/officeDocument/2006/relationships/image" Target="../media/image12.png"/><Relationship Id="rId4" Type="http://schemas.openxmlformats.org/officeDocument/2006/relationships/diagramLayout" Target="../diagrams/layout2.xml"/><Relationship Id="rId9" Type="http://schemas.openxmlformats.org/officeDocument/2006/relationships/image" Target="../media/image25.png"/><Relationship Id="rId1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5.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hyperlink" Target="https://streamlit.io/components" TargetMode="External"/><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9.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9.png"/><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7.jpeg"/><Relationship Id="rId5" Type="http://schemas.openxmlformats.org/officeDocument/2006/relationships/image" Target="../media/image33.png"/><Relationship Id="rId4" Type="http://schemas.openxmlformats.org/officeDocument/2006/relationships/image" Target="../media/image25.png"/><Relationship Id="rId9" Type="http://schemas.openxmlformats.org/officeDocument/2006/relationships/image" Target="../media/image60.jpe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9.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3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9.png"/><Relationship Id="rId7"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33.png"/><Relationship Id="rId4" Type="http://schemas.openxmlformats.org/officeDocument/2006/relationships/image" Target="../media/image25.png"/><Relationship Id="rId9"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p:nvPr/>
        </p:nvSpPr>
        <p:spPr>
          <a:xfrm>
            <a:off x="2209589" y="3328082"/>
            <a:ext cx="5228316" cy="6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dirty="0">
                <a:solidFill>
                  <a:srgbClr val="FFBC00"/>
                </a:solidFill>
                <a:latin typeface="Coiny"/>
                <a:ea typeface="Coiny"/>
                <a:cs typeface="Coiny"/>
                <a:sym typeface="Coiny"/>
              </a:rPr>
              <a:t>Ing. Rudy Luis Manzaneda Veizaga</a:t>
            </a:r>
            <a:endParaRPr sz="2000" dirty="0">
              <a:solidFill>
                <a:srgbClr val="FFBC00"/>
              </a:solidFill>
              <a:latin typeface="Coiny"/>
              <a:ea typeface="Coiny"/>
              <a:cs typeface="Coiny"/>
              <a:sym typeface="Coiny"/>
            </a:endParaRPr>
          </a:p>
        </p:txBody>
      </p:sp>
      <p:sp>
        <p:nvSpPr>
          <p:cNvPr id="109" name="Google Shape;109;p17"/>
          <p:cNvSpPr txBox="1"/>
          <p:nvPr/>
        </p:nvSpPr>
        <p:spPr>
          <a:xfrm>
            <a:off x="1520965" y="1861030"/>
            <a:ext cx="6415124" cy="10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ES" sz="2400" b="1" dirty="0" err="1">
                <a:solidFill>
                  <a:srgbClr val="FFFFFF"/>
                </a:solidFill>
                <a:effectLst>
                  <a:outerShdw blurRad="38100" dist="38100" dir="2700000" algn="tl">
                    <a:srgbClr val="000000">
                      <a:alpha val="43137"/>
                    </a:srgbClr>
                  </a:outerShdw>
                </a:effectLst>
                <a:latin typeface="Montserrat"/>
                <a:ea typeface="Montserrat"/>
                <a:cs typeface="Montserrat"/>
                <a:sym typeface="Montserrat"/>
              </a:rPr>
              <a:t>Streamlit</a:t>
            </a:r>
            <a:r>
              <a:rPr lang="es-ES" sz="2400" b="1" dirty="0">
                <a:solidFill>
                  <a:srgbClr val="FFFFFF"/>
                </a:solidFill>
                <a:effectLst>
                  <a:outerShdw blurRad="38100" dist="38100" dir="2700000" algn="tl">
                    <a:srgbClr val="000000">
                      <a:alpha val="43137"/>
                    </a:srgbClr>
                  </a:outerShdw>
                </a:effectLst>
                <a:latin typeface="Montserrat"/>
                <a:ea typeface="Montserrat"/>
                <a:cs typeface="Montserrat"/>
                <a:sym typeface="Montserrat"/>
              </a:rPr>
              <a:t>: Creando Aplicaciones Web Interactivas para Ciencia de Datos con Python</a:t>
            </a:r>
          </a:p>
        </p:txBody>
      </p:sp>
      <p:pic>
        <p:nvPicPr>
          <p:cNvPr id="110" name="Google Shape;110;p17"/>
          <p:cNvPicPr preferRelativeResize="0"/>
          <p:nvPr/>
        </p:nvPicPr>
        <p:blipFill>
          <a:blip r:embed="rId3"/>
          <a:stretch>
            <a:fillRect/>
          </a:stretch>
        </p:blipFill>
        <p:spPr>
          <a:xfrm>
            <a:off x="469275" y="465575"/>
            <a:ext cx="744225" cy="879426"/>
          </a:xfrm>
          <a:prstGeom prst="rect">
            <a:avLst/>
          </a:prstGeom>
        </p:spPr>
      </p:pic>
      <p:sp>
        <p:nvSpPr>
          <p:cNvPr id="113" name="Google Shape;113;p17"/>
          <p:cNvSpPr/>
          <p:nvPr/>
        </p:nvSpPr>
        <p:spPr>
          <a:xfrm>
            <a:off x="383137" y="3956382"/>
            <a:ext cx="916500" cy="293400"/>
          </a:xfrm>
          <a:prstGeom prst="roundRect">
            <a:avLst>
              <a:gd name="adj" fmla="val 50000"/>
            </a:avLst>
          </a:prstGeom>
          <a:gradFill>
            <a:gsLst>
              <a:gs pos="0">
                <a:srgbClr val="FFBC00"/>
              </a:gs>
              <a:gs pos="100000">
                <a:srgbClr val="F74594"/>
              </a:gs>
            </a:gsLst>
            <a:lin ang="2700006"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s" sz="1100" dirty="0">
                <a:solidFill>
                  <a:schemeClr val="lt1"/>
                </a:solidFill>
                <a:latin typeface="Montserrat Medium"/>
                <a:ea typeface="Montserrat Medium"/>
                <a:cs typeface="Montserrat Medium"/>
                <a:sym typeface="Montserrat Medium"/>
              </a:rPr>
              <a:t>Charla</a:t>
            </a:r>
            <a:endParaRPr sz="1100" dirty="0">
              <a:solidFill>
                <a:schemeClr val="lt1"/>
              </a:solidFill>
              <a:latin typeface="Montserrat Medium"/>
              <a:ea typeface="Montserrat Medium"/>
              <a:cs typeface="Montserrat Medium"/>
              <a:sym typeface="Montserrat Medium"/>
            </a:endParaRPr>
          </a:p>
        </p:txBody>
      </p:sp>
      <p:pic>
        <p:nvPicPr>
          <p:cNvPr id="114" name="Google Shape;114;p17"/>
          <p:cNvPicPr preferRelativeResize="0"/>
          <p:nvPr/>
        </p:nvPicPr>
        <p:blipFill>
          <a:blip r:embed="rId4">
            <a:alphaModFix/>
          </a:blip>
          <a:stretch>
            <a:fillRect/>
          </a:stretch>
        </p:blipFill>
        <p:spPr>
          <a:xfrm rot="-1797254">
            <a:off x="8131398" y="1155275"/>
            <a:ext cx="201778" cy="201778"/>
          </a:xfrm>
          <a:prstGeom prst="rect">
            <a:avLst/>
          </a:prstGeom>
          <a:noFill/>
          <a:ln>
            <a:noFill/>
          </a:ln>
        </p:spPr>
      </p:pic>
      <p:pic>
        <p:nvPicPr>
          <p:cNvPr id="115" name="Google Shape;115;p17"/>
          <p:cNvPicPr preferRelativeResize="0"/>
          <p:nvPr/>
        </p:nvPicPr>
        <p:blipFill>
          <a:blip r:embed="rId5">
            <a:alphaModFix/>
          </a:blip>
          <a:stretch>
            <a:fillRect/>
          </a:stretch>
        </p:blipFill>
        <p:spPr>
          <a:xfrm rot="-2059804">
            <a:off x="5285473" y="3874900"/>
            <a:ext cx="147273" cy="147273"/>
          </a:xfrm>
          <a:prstGeom prst="rect">
            <a:avLst/>
          </a:prstGeom>
          <a:noFill/>
          <a:ln>
            <a:noFill/>
          </a:ln>
        </p:spPr>
      </p:pic>
    </p:spTree>
    <p:extLst>
      <p:ext uri="{BB962C8B-B14F-4D97-AF65-F5344CB8AC3E}">
        <p14:creationId xmlns:p14="http://schemas.microsoft.com/office/powerpoint/2010/main" val="187566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37"/>
          <p:cNvPicPr preferRelativeResize="0"/>
          <p:nvPr/>
        </p:nvPicPr>
        <p:blipFill>
          <a:blip r:embed="rId3">
            <a:alphaModFix/>
          </a:blip>
          <a:stretch>
            <a:fillRect/>
          </a:stretch>
        </p:blipFill>
        <p:spPr>
          <a:xfrm>
            <a:off x="135450" y="897725"/>
            <a:ext cx="8794199" cy="4118001"/>
          </a:xfrm>
          <a:prstGeom prst="rect">
            <a:avLst/>
          </a:prstGeom>
          <a:noFill/>
          <a:ln>
            <a:noFill/>
          </a:ln>
        </p:spPr>
      </p:pic>
      <p:pic>
        <p:nvPicPr>
          <p:cNvPr id="340" name="Google Shape;340;p37"/>
          <p:cNvPicPr preferRelativeResize="0"/>
          <p:nvPr/>
        </p:nvPicPr>
        <p:blipFill>
          <a:blip r:embed="rId4">
            <a:alphaModFix/>
          </a:blip>
          <a:stretch>
            <a:fillRect/>
          </a:stretch>
        </p:blipFill>
        <p:spPr>
          <a:xfrm>
            <a:off x="7851970" y="465575"/>
            <a:ext cx="744225" cy="879426"/>
          </a:xfrm>
          <a:prstGeom prst="rect">
            <a:avLst/>
          </a:prstGeom>
          <a:noFill/>
          <a:ln>
            <a:noFill/>
          </a:ln>
        </p:spPr>
      </p:pic>
      <p:sp>
        <p:nvSpPr>
          <p:cNvPr id="341" name="Google Shape;341;p37"/>
          <p:cNvSpPr txBox="1">
            <a:spLocks noGrp="1"/>
          </p:cNvSpPr>
          <p:nvPr>
            <p:ph type="title" idx="4294967295"/>
          </p:nvPr>
        </p:nvSpPr>
        <p:spPr>
          <a:xfrm>
            <a:off x="433500" y="445025"/>
            <a:ext cx="81981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dirty="0">
                <a:solidFill>
                  <a:srgbClr val="FFBC00"/>
                </a:solidFill>
              </a:rPr>
              <a:t>Ventajas</a:t>
            </a:r>
            <a:endParaRPr dirty="0">
              <a:solidFill>
                <a:srgbClr val="FFBC00"/>
              </a:solidFill>
            </a:endParaRPr>
          </a:p>
        </p:txBody>
      </p:sp>
      <p:grpSp>
        <p:nvGrpSpPr>
          <p:cNvPr id="342" name="Google Shape;342;p37"/>
          <p:cNvGrpSpPr/>
          <p:nvPr/>
        </p:nvGrpSpPr>
        <p:grpSpPr>
          <a:xfrm>
            <a:off x="819815" y="1170125"/>
            <a:ext cx="3591808" cy="1571200"/>
            <a:chOff x="591200" y="1170125"/>
            <a:chExt cx="8004922" cy="1571200"/>
          </a:xfrm>
        </p:grpSpPr>
        <p:sp>
          <p:nvSpPr>
            <p:cNvPr id="343" name="Google Shape;343;p37"/>
            <p:cNvSpPr/>
            <p:nvPr/>
          </p:nvSpPr>
          <p:spPr>
            <a:xfrm>
              <a:off x="591222" y="1553925"/>
              <a:ext cx="8004900" cy="11874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00D8D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lt1"/>
                  </a:solidFill>
                  <a:latin typeface="Montserrat"/>
                  <a:ea typeface="Montserrat"/>
                  <a:cs typeface="Montserrat"/>
                  <a:sym typeface="Montserrat"/>
                </a:rPr>
                <a:t>No se necesita experiencia en desarrollo web.</a:t>
              </a:r>
            </a:p>
          </p:txBody>
        </p:sp>
        <p:sp>
          <p:nvSpPr>
            <p:cNvPr id="344" name="Google Shape;344;p37"/>
            <p:cNvSpPr txBox="1"/>
            <p:nvPr/>
          </p:nvSpPr>
          <p:spPr>
            <a:xfrm>
              <a:off x="591200" y="1170125"/>
              <a:ext cx="8004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dirty="0">
                  <a:solidFill>
                    <a:srgbClr val="00D8D7"/>
                  </a:solidFill>
                  <a:latin typeface="Montserrat"/>
                  <a:ea typeface="Montserrat"/>
                  <a:cs typeface="Montserrat"/>
                  <a:sym typeface="Montserrat"/>
                </a:rPr>
                <a:t>1</a:t>
              </a:r>
              <a:endParaRPr sz="1500" b="1" dirty="0">
                <a:solidFill>
                  <a:srgbClr val="00D8D7"/>
                </a:solidFill>
                <a:latin typeface="Montserrat"/>
                <a:ea typeface="Montserrat"/>
                <a:cs typeface="Montserrat"/>
                <a:sym typeface="Montserrat"/>
              </a:endParaRPr>
            </a:p>
          </p:txBody>
        </p:sp>
      </p:grpSp>
      <p:pic>
        <p:nvPicPr>
          <p:cNvPr id="345" name="Google Shape;345;p37"/>
          <p:cNvPicPr preferRelativeResize="0"/>
          <p:nvPr/>
        </p:nvPicPr>
        <p:blipFill>
          <a:blip r:embed="rId5">
            <a:alphaModFix/>
          </a:blip>
          <a:stretch>
            <a:fillRect/>
          </a:stretch>
        </p:blipFill>
        <p:spPr>
          <a:xfrm>
            <a:off x="7818400" y="548498"/>
            <a:ext cx="148125" cy="150300"/>
          </a:xfrm>
          <a:prstGeom prst="rect">
            <a:avLst/>
          </a:prstGeom>
          <a:noFill/>
          <a:ln>
            <a:noFill/>
          </a:ln>
        </p:spPr>
      </p:pic>
      <p:grpSp>
        <p:nvGrpSpPr>
          <p:cNvPr id="346" name="Google Shape;346;p37"/>
          <p:cNvGrpSpPr/>
          <p:nvPr/>
        </p:nvGrpSpPr>
        <p:grpSpPr>
          <a:xfrm>
            <a:off x="4627990" y="1170125"/>
            <a:ext cx="3591808" cy="1571200"/>
            <a:chOff x="591200" y="1170125"/>
            <a:chExt cx="8004922" cy="1571200"/>
          </a:xfrm>
        </p:grpSpPr>
        <p:sp>
          <p:nvSpPr>
            <p:cNvPr id="347" name="Google Shape;347;p37"/>
            <p:cNvSpPr/>
            <p:nvPr/>
          </p:nvSpPr>
          <p:spPr>
            <a:xfrm>
              <a:off x="591222" y="1553925"/>
              <a:ext cx="8004900" cy="11874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745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lt1"/>
                  </a:solidFill>
                  <a:latin typeface="Montserrat"/>
                  <a:ea typeface="Montserrat"/>
                  <a:cs typeface="Montserrat"/>
                  <a:sym typeface="Montserrat"/>
                </a:rPr>
                <a:t>Código mínimo para aplicaciones completas.</a:t>
              </a:r>
            </a:p>
          </p:txBody>
        </p:sp>
        <p:sp>
          <p:nvSpPr>
            <p:cNvPr id="348" name="Google Shape;348;p37"/>
            <p:cNvSpPr txBox="1"/>
            <p:nvPr/>
          </p:nvSpPr>
          <p:spPr>
            <a:xfrm>
              <a:off x="591200" y="1170125"/>
              <a:ext cx="8004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dirty="0">
                  <a:solidFill>
                    <a:srgbClr val="F74594"/>
                  </a:solidFill>
                  <a:latin typeface="Montserrat"/>
                  <a:ea typeface="Montserrat"/>
                  <a:cs typeface="Montserrat"/>
                  <a:sym typeface="Montserrat"/>
                </a:rPr>
                <a:t>2</a:t>
              </a:r>
              <a:endParaRPr sz="1500" b="1" dirty="0">
                <a:solidFill>
                  <a:srgbClr val="F74594"/>
                </a:solidFill>
                <a:latin typeface="Montserrat"/>
                <a:ea typeface="Montserrat"/>
                <a:cs typeface="Montserrat"/>
                <a:sym typeface="Montserrat"/>
              </a:endParaRPr>
            </a:p>
          </p:txBody>
        </p:sp>
      </p:grpSp>
      <p:grpSp>
        <p:nvGrpSpPr>
          <p:cNvPr id="349" name="Google Shape;349;p37"/>
          <p:cNvGrpSpPr/>
          <p:nvPr/>
        </p:nvGrpSpPr>
        <p:grpSpPr>
          <a:xfrm>
            <a:off x="819815" y="2846525"/>
            <a:ext cx="3591808" cy="1571200"/>
            <a:chOff x="591200" y="1170125"/>
            <a:chExt cx="8004922" cy="1571200"/>
          </a:xfrm>
        </p:grpSpPr>
        <p:sp>
          <p:nvSpPr>
            <p:cNvPr id="350" name="Google Shape;350;p37"/>
            <p:cNvSpPr/>
            <p:nvPr/>
          </p:nvSpPr>
          <p:spPr>
            <a:xfrm>
              <a:off x="591222" y="1553925"/>
              <a:ext cx="8004900" cy="11874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FB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lt1"/>
                  </a:solidFill>
                  <a:latin typeface="Montserrat"/>
                  <a:ea typeface="Montserrat"/>
                  <a:cs typeface="Montserrat"/>
                  <a:sym typeface="Montserrat"/>
                </a:rPr>
                <a:t>Integración con bibliotecas de Python.</a:t>
              </a:r>
            </a:p>
          </p:txBody>
        </p:sp>
        <p:sp>
          <p:nvSpPr>
            <p:cNvPr id="351" name="Google Shape;351;p37"/>
            <p:cNvSpPr txBox="1"/>
            <p:nvPr/>
          </p:nvSpPr>
          <p:spPr>
            <a:xfrm>
              <a:off x="591200" y="1170125"/>
              <a:ext cx="8004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dirty="0">
                  <a:solidFill>
                    <a:srgbClr val="FFBC00"/>
                  </a:solidFill>
                  <a:latin typeface="Montserrat"/>
                  <a:ea typeface="Montserrat"/>
                  <a:cs typeface="Montserrat"/>
                  <a:sym typeface="Montserrat"/>
                </a:rPr>
                <a:t>3</a:t>
              </a:r>
              <a:endParaRPr sz="1500" b="1" dirty="0">
                <a:solidFill>
                  <a:srgbClr val="FFBC00"/>
                </a:solidFill>
                <a:latin typeface="Montserrat"/>
                <a:ea typeface="Montserrat"/>
                <a:cs typeface="Montserrat"/>
                <a:sym typeface="Montserrat"/>
              </a:endParaRPr>
            </a:p>
          </p:txBody>
        </p:sp>
      </p:grpSp>
      <p:grpSp>
        <p:nvGrpSpPr>
          <p:cNvPr id="352" name="Google Shape;352;p37"/>
          <p:cNvGrpSpPr/>
          <p:nvPr/>
        </p:nvGrpSpPr>
        <p:grpSpPr>
          <a:xfrm>
            <a:off x="4627990" y="2846525"/>
            <a:ext cx="3591808" cy="1571200"/>
            <a:chOff x="591200" y="1170125"/>
            <a:chExt cx="8004922" cy="1571200"/>
          </a:xfrm>
        </p:grpSpPr>
        <p:sp>
          <p:nvSpPr>
            <p:cNvPr id="353" name="Google Shape;353;p37"/>
            <p:cNvSpPr/>
            <p:nvPr/>
          </p:nvSpPr>
          <p:spPr>
            <a:xfrm>
              <a:off x="591222" y="1553925"/>
              <a:ext cx="8004900" cy="11874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00CE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chemeClr val="lt1"/>
                  </a:solidFill>
                  <a:latin typeface="Montserrat"/>
                  <a:ea typeface="Montserrat"/>
                  <a:cs typeface="Montserrat"/>
                  <a:sym typeface="Montserrat"/>
                </a:rPr>
                <a:t>Rápida iteración y prototipado.</a:t>
              </a:r>
            </a:p>
          </p:txBody>
        </p:sp>
        <p:sp>
          <p:nvSpPr>
            <p:cNvPr id="354" name="Google Shape;354;p37"/>
            <p:cNvSpPr txBox="1"/>
            <p:nvPr/>
          </p:nvSpPr>
          <p:spPr>
            <a:xfrm>
              <a:off x="591200" y="1170125"/>
              <a:ext cx="8004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dirty="0">
                  <a:solidFill>
                    <a:srgbClr val="00CEFF"/>
                  </a:solidFill>
                  <a:latin typeface="Montserrat"/>
                  <a:ea typeface="Montserrat"/>
                  <a:cs typeface="Montserrat"/>
                  <a:sym typeface="Montserrat"/>
                </a:rPr>
                <a:t>4</a:t>
              </a:r>
              <a:endParaRPr sz="1500" b="1" dirty="0">
                <a:solidFill>
                  <a:srgbClr val="00CEFF"/>
                </a:solidFill>
                <a:latin typeface="Montserrat"/>
                <a:ea typeface="Montserrat"/>
                <a:cs typeface="Montserrat"/>
                <a:sym typeface="Montserra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txBox="1">
            <a:spLocks noGrp="1"/>
          </p:cNvSpPr>
          <p:nvPr>
            <p:ph type="title"/>
          </p:nvPr>
        </p:nvSpPr>
        <p:spPr>
          <a:xfrm>
            <a:off x="433500" y="368825"/>
            <a:ext cx="81981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dirty="0"/>
              <a:t>Streamlit en Ciencia de Datos</a:t>
            </a:r>
            <a:endParaRPr dirty="0"/>
          </a:p>
        </p:txBody>
      </p:sp>
      <p:pic>
        <p:nvPicPr>
          <p:cNvPr id="254" name="Google Shape;254;p30"/>
          <p:cNvPicPr preferRelativeResize="0"/>
          <p:nvPr/>
        </p:nvPicPr>
        <p:blipFill>
          <a:blip r:embed="rId3"/>
          <a:srcRect t="26317" b="26317"/>
          <a:stretch/>
        </p:blipFill>
        <p:spPr>
          <a:xfrm>
            <a:off x="576425" y="1108700"/>
            <a:ext cx="6786900" cy="3546000"/>
          </a:xfrm>
          <a:prstGeom prst="roundRect">
            <a:avLst>
              <a:gd name="adj" fmla="val 9452"/>
            </a:avLst>
          </a:prstGeom>
          <a:noFill/>
          <a:ln w="76200" cap="flat" cmpd="sng">
            <a:solidFill>
              <a:srgbClr val="F74594"/>
            </a:solidFill>
            <a:prstDash val="solid"/>
            <a:round/>
            <a:headEnd type="none" w="sm" len="sm"/>
            <a:tailEnd type="none" w="sm" len="sm"/>
          </a:ln>
        </p:spPr>
      </p:pic>
      <p:pic>
        <p:nvPicPr>
          <p:cNvPr id="255" name="Google Shape;255;p30"/>
          <p:cNvPicPr preferRelativeResize="0"/>
          <p:nvPr/>
        </p:nvPicPr>
        <p:blipFill>
          <a:blip r:embed="rId4">
            <a:alphaModFix/>
          </a:blip>
          <a:stretch>
            <a:fillRect/>
          </a:stretch>
        </p:blipFill>
        <p:spPr>
          <a:xfrm>
            <a:off x="7851970" y="465575"/>
            <a:ext cx="744225" cy="879426"/>
          </a:xfrm>
          <a:prstGeom prst="rect">
            <a:avLst/>
          </a:prstGeom>
          <a:noFill/>
          <a:ln>
            <a:noFill/>
          </a:ln>
        </p:spPr>
      </p:pic>
      <p:sp>
        <p:nvSpPr>
          <p:cNvPr id="256" name="Google Shape;256;p30"/>
          <p:cNvSpPr/>
          <p:nvPr/>
        </p:nvSpPr>
        <p:spPr>
          <a:xfrm>
            <a:off x="5646025" y="3201900"/>
            <a:ext cx="4323300" cy="11952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FB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57" name="Google Shape;257;p30"/>
          <p:cNvSpPr txBox="1"/>
          <p:nvPr/>
        </p:nvSpPr>
        <p:spPr>
          <a:xfrm>
            <a:off x="5685947" y="3245517"/>
            <a:ext cx="3354756" cy="1107965"/>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 sz="1500" dirty="0">
                <a:solidFill>
                  <a:schemeClr val="lt1"/>
                </a:solidFill>
                <a:latin typeface="Montserrat"/>
                <a:ea typeface="Montserrat"/>
                <a:cs typeface="Montserrat"/>
                <a:sym typeface="Montserrat"/>
              </a:rPr>
              <a:t>Permite a los cientifico de datos y desarrolladores convertir rápidamente sus analisis y modelos en aplicaciones web.</a:t>
            </a:r>
            <a:endParaRPr sz="1500" dirty="0">
              <a:solidFill>
                <a:schemeClr val="lt1"/>
              </a:solidFill>
              <a:latin typeface="Montserrat"/>
              <a:ea typeface="Montserrat"/>
              <a:cs typeface="Montserrat"/>
              <a:sym typeface="Montserrat"/>
            </a:endParaRPr>
          </a:p>
        </p:txBody>
      </p:sp>
      <p:pic>
        <p:nvPicPr>
          <p:cNvPr id="258" name="Google Shape;258;p30"/>
          <p:cNvPicPr preferRelativeResize="0"/>
          <p:nvPr/>
        </p:nvPicPr>
        <p:blipFill rotWithShape="1">
          <a:blip r:embed="rId5">
            <a:alphaModFix/>
          </a:blip>
          <a:srcRect l="20401" t="16819"/>
          <a:stretch/>
        </p:blipFill>
        <p:spPr>
          <a:xfrm>
            <a:off x="0" y="0"/>
            <a:ext cx="3269649" cy="16424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37"/>
        <p:cNvGrpSpPr/>
        <p:nvPr/>
      </p:nvGrpSpPr>
      <p:grpSpPr>
        <a:xfrm>
          <a:off x="0" y="0"/>
          <a:ext cx="0" cy="0"/>
          <a:chOff x="0" y="0"/>
          <a:chExt cx="0" cy="0"/>
        </a:xfrm>
      </p:grpSpPr>
      <p:sp>
        <p:nvSpPr>
          <p:cNvPr id="238" name="Google Shape;238;p29"/>
          <p:cNvSpPr txBox="1">
            <a:spLocks noGrp="1"/>
          </p:cNvSpPr>
          <p:nvPr>
            <p:ph type="title" idx="2"/>
          </p:nvPr>
        </p:nvSpPr>
        <p:spPr>
          <a:xfrm>
            <a:off x="433500" y="521225"/>
            <a:ext cx="7281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Ventajas</a:t>
            </a:r>
            <a:endParaRPr dirty="0"/>
          </a:p>
        </p:txBody>
      </p:sp>
      <p:graphicFrame>
        <p:nvGraphicFramePr>
          <p:cNvPr id="2" name="Diagrama 1">
            <a:extLst>
              <a:ext uri="{FF2B5EF4-FFF2-40B4-BE49-F238E27FC236}">
                <a16:creationId xmlns:a16="http://schemas.microsoft.com/office/drawing/2014/main" id="{4C318C19-5C49-4524-A5D9-595033AE0F56}"/>
              </a:ext>
            </a:extLst>
          </p:cNvPr>
          <p:cNvGraphicFramePr/>
          <p:nvPr>
            <p:extLst>
              <p:ext uri="{D42A27DB-BD31-4B8C-83A1-F6EECF244321}">
                <p14:modId xmlns:p14="http://schemas.microsoft.com/office/powerpoint/2010/main" val="3973608803"/>
              </p:ext>
            </p:extLst>
          </p:nvPr>
        </p:nvGraphicFramePr>
        <p:xfrm>
          <a:off x="433500" y="1267738"/>
          <a:ext cx="3809553" cy="275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0" name="Google Shape;240;p29"/>
          <p:cNvPicPr preferRelativeResize="0"/>
          <p:nvPr/>
        </p:nvPicPr>
        <p:blipFill>
          <a:blip r:embed="rId8">
            <a:alphaModFix/>
          </a:blip>
          <a:stretch>
            <a:fillRect/>
          </a:stretch>
        </p:blipFill>
        <p:spPr>
          <a:xfrm>
            <a:off x="7851970" y="465575"/>
            <a:ext cx="744225" cy="879426"/>
          </a:xfrm>
          <a:prstGeom prst="rect">
            <a:avLst/>
          </a:prstGeom>
          <a:noFill/>
          <a:ln>
            <a:noFill/>
          </a:ln>
        </p:spPr>
      </p:pic>
      <p:pic>
        <p:nvPicPr>
          <p:cNvPr id="241" name="Google Shape;241;p29"/>
          <p:cNvPicPr preferRelativeResize="0"/>
          <p:nvPr/>
        </p:nvPicPr>
        <p:blipFill>
          <a:blip r:embed="rId9">
            <a:alphaModFix/>
          </a:blip>
          <a:stretch>
            <a:fillRect/>
          </a:stretch>
        </p:blipFill>
        <p:spPr>
          <a:xfrm>
            <a:off x="-1475875" y="4282151"/>
            <a:ext cx="4267198" cy="2049703"/>
          </a:xfrm>
          <a:prstGeom prst="rect">
            <a:avLst/>
          </a:prstGeom>
          <a:noFill/>
          <a:ln>
            <a:noFill/>
          </a:ln>
        </p:spPr>
      </p:pic>
      <p:pic>
        <p:nvPicPr>
          <p:cNvPr id="242" name="Google Shape;242;p29"/>
          <p:cNvPicPr preferRelativeResize="0"/>
          <p:nvPr/>
        </p:nvPicPr>
        <p:blipFill>
          <a:blip r:embed="rId10">
            <a:alphaModFix/>
          </a:blip>
          <a:stretch>
            <a:fillRect/>
          </a:stretch>
        </p:blipFill>
        <p:spPr>
          <a:xfrm>
            <a:off x="4571996" y="1042000"/>
            <a:ext cx="4320926" cy="3268224"/>
          </a:xfrm>
          <a:prstGeom prst="rect">
            <a:avLst/>
          </a:prstGeom>
          <a:noFill/>
          <a:ln>
            <a:noFill/>
          </a:ln>
        </p:spPr>
      </p:pic>
      <p:pic>
        <p:nvPicPr>
          <p:cNvPr id="243" name="Google Shape;243;p29"/>
          <p:cNvPicPr preferRelativeResize="0"/>
          <p:nvPr/>
        </p:nvPicPr>
        <p:blipFill>
          <a:blip r:embed="rId11">
            <a:alphaModFix/>
          </a:blip>
          <a:stretch>
            <a:fillRect/>
          </a:stretch>
        </p:blipFill>
        <p:spPr>
          <a:xfrm>
            <a:off x="4778750" y="1563098"/>
            <a:ext cx="2700174" cy="2708400"/>
          </a:xfrm>
          <a:prstGeom prst="rect">
            <a:avLst/>
          </a:prstGeom>
          <a:noFill/>
          <a:ln>
            <a:noFill/>
          </a:ln>
        </p:spPr>
      </p:pic>
      <p:pic>
        <p:nvPicPr>
          <p:cNvPr id="244" name="Google Shape;244;p29"/>
          <p:cNvPicPr preferRelativeResize="0">
            <a:picLocks noGrp="1"/>
          </p:cNvPicPr>
          <p:nvPr>
            <p:ph type="pic" idx="2"/>
          </p:nvPr>
        </p:nvPicPr>
        <p:blipFill rotWithShape="1">
          <a:blip r:embed="rId12"/>
          <a:srcRect l="5136" t="-871" r="8744" b="4663"/>
          <a:stretch/>
        </p:blipFill>
        <p:spPr>
          <a:xfrm>
            <a:off x="4864207" y="1647330"/>
            <a:ext cx="2529300" cy="2539800"/>
          </a:xfrm>
          <a:prstGeom prst="ellipse">
            <a:avLst/>
          </a:prstGeom>
          <a:noFill/>
          <a:ln>
            <a:noFill/>
          </a:ln>
        </p:spPr>
      </p:pic>
      <p:pic>
        <p:nvPicPr>
          <p:cNvPr id="245" name="Google Shape;245;p29"/>
          <p:cNvPicPr preferRelativeResize="0"/>
          <p:nvPr/>
        </p:nvPicPr>
        <p:blipFill>
          <a:blip r:embed="rId13">
            <a:alphaModFix/>
          </a:blip>
          <a:stretch>
            <a:fillRect/>
          </a:stretch>
        </p:blipFill>
        <p:spPr>
          <a:xfrm>
            <a:off x="6772225" y="1418900"/>
            <a:ext cx="1668975" cy="1668975"/>
          </a:xfrm>
          <a:prstGeom prst="rect">
            <a:avLst/>
          </a:prstGeom>
          <a:noFill/>
          <a:ln>
            <a:noFill/>
          </a:ln>
        </p:spPr>
      </p:pic>
      <p:pic>
        <p:nvPicPr>
          <p:cNvPr id="246" name="Google Shape;246;p29"/>
          <p:cNvPicPr preferRelativeResize="0">
            <a:picLocks noGrp="1"/>
          </p:cNvPicPr>
          <p:nvPr>
            <p:ph type="pic" idx="3"/>
          </p:nvPr>
        </p:nvPicPr>
        <p:blipFill rotWithShape="1">
          <a:blip r:embed="rId14"/>
          <a:srcRect l="9055" r="9055"/>
          <a:stretch/>
        </p:blipFill>
        <p:spPr>
          <a:xfrm>
            <a:off x="6824891" y="1468306"/>
            <a:ext cx="1563900" cy="1570500"/>
          </a:xfrm>
          <a:prstGeom prst="ellipse">
            <a:avLst/>
          </a:prstGeom>
          <a:noFill/>
          <a:ln>
            <a:noFill/>
          </a:ln>
        </p:spPr>
      </p:pic>
      <p:pic>
        <p:nvPicPr>
          <p:cNvPr id="247" name="Google Shape;247;p29"/>
          <p:cNvPicPr preferRelativeResize="0"/>
          <p:nvPr/>
        </p:nvPicPr>
        <p:blipFill>
          <a:blip r:embed="rId15">
            <a:alphaModFix/>
          </a:blip>
          <a:stretch>
            <a:fillRect/>
          </a:stretch>
        </p:blipFill>
        <p:spPr>
          <a:xfrm>
            <a:off x="6959650" y="3184575"/>
            <a:ext cx="1397575" cy="1399574"/>
          </a:xfrm>
          <a:prstGeom prst="rect">
            <a:avLst/>
          </a:prstGeom>
          <a:noFill/>
          <a:ln>
            <a:noFill/>
          </a:ln>
        </p:spPr>
      </p:pic>
      <p:pic>
        <p:nvPicPr>
          <p:cNvPr id="248" name="Google Shape;248;p29"/>
          <p:cNvPicPr preferRelativeResize="0">
            <a:picLocks noGrp="1"/>
          </p:cNvPicPr>
          <p:nvPr>
            <p:ph type="pic" idx="4"/>
          </p:nvPr>
        </p:nvPicPr>
        <p:blipFill rotWithShape="1">
          <a:blip r:embed="rId16"/>
          <a:srcRect l="27707" r="27707"/>
          <a:stretch/>
        </p:blipFill>
        <p:spPr>
          <a:xfrm>
            <a:off x="7022800" y="3246075"/>
            <a:ext cx="1271100" cy="1276800"/>
          </a:xfrm>
          <a:prstGeom prst="ellipse">
            <a:avLst/>
          </a:prstGeom>
          <a:noFill/>
          <a:ln>
            <a:noFill/>
          </a:ln>
        </p:spPr>
      </p:pic>
    </p:spTree>
    <p:extLst>
      <p:ext uri="{BB962C8B-B14F-4D97-AF65-F5344CB8AC3E}">
        <p14:creationId xmlns:p14="http://schemas.microsoft.com/office/powerpoint/2010/main" val="2288968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37"/>
        <p:cNvGrpSpPr/>
        <p:nvPr/>
      </p:nvGrpSpPr>
      <p:grpSpPr>
        <a:xfrm>
          <a:off x="0" y="0"/>
          <a:ext cx="0" cy="0"/>
          <a:chOff x="0" y="0"/>
          <a:chExt cx="0" cy="0"/>
        </a:xfrm>
      </p:grpSpPr>
      <p:sp>
        <p:nvSpPr>
          <p:cNvPr id="238" name="Google Shape;238;p29"/>
          <p:cNvSpPr txBox="1">
            <a:spLocks noGrp="1"/>
          </p:cNvSpPr>
          <p:nvPr>
            <p:ph type="title" idx="2"/>
          </p:nvPr>
        </p:nvSpPr>
        <p:spPr>
          <a:xfrm>
            <a:off x="433500" y="521225"/>
            <a:ext cx="7281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Desventajas</a:t>
            </a:r>
            <a:endParaRPr dirty="0"/>
          </a:p>
        </p:txBody>
      </p:sp>
      <p:graphicFrame>
        <p:nvGraphicFramePr>
          <p:cNvPr id="2" name="Diagrama 1">
            <a:extLst>
              <a:ext uri="{FF2B5EF4-FFF2-40B4-BE49-F238E27FC236}">
                <a16:creationId xmlns:a16="http://schemas.microsoft.com/office/drawing/2014/main" id="{4C318C19-5C49-4524-A5D9-595033AE0F56}"/>
              </a:ext>
            </a:extLst>
          </p:cNvPr>
          <p:cNvGraphicFramePr/>
          <p:nvPr>
            <p:extLst>
              <p:ext uri="{D42A27DB-BD31-4B8C-83A1-F6EECF244321}">
                <p14:modId xmlns:p14="http://schemas.microsoft.com/office/powerpoint/2010/main" val="3977098443"/>
              </p:ext>
            </p:extLst>
          </p:nvPr>
        </p:nvGraphicFramePr>
        <p:xfrm>
          <a:off x="4808102" y="1311721"/>
          <a:ext cx="3809553" cy="2753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0" name="Google Shape;240;p29"/>
          <p:cNvPicPr preferRelativeResize="0"/>
          <p:nvPr/>
        </p:nvPicPr>
        <p:blipFill>
          <a:blip r:embed="rId8">
            <a:alphaModFix/>
          </a:blip>
          <a:stretch>
            <a:fillRect/>
          </a:stretch>
        </p:blipFill>
        <p:spPr>
          <a:xfrm>
            <a:off x="8245543" y="214499"/>
            <a:ext cx="744225" cy="879426"/>
          </a:xfrm>
          <a:prstGeom prst="rect">
            <a:avLst/>
          </a:prstGeom>
          <a:noFill/>
          <a:ln>
            <a:noFill/>
          </a:ln>
        </p:spPr>
      </p:pic>
      <p:pic>
        <p:nvPicPr>
          <p:cNvPr id="241" name="Google Shape;241;p29"/>
          <p:cNvPicPr preferRelativeResize="0"/>
          <p:nvPr/>
        </p:nvPicPr>
        <p:blipFill>
          <a:blip r:embed="rId9">
            <a:alphaModFix/>
          </a:blip>
          <a:stretch>
            <a:fillRect/>
          </a:stretch>
        </p:blipFill>
        <p:spPr>
          <a:xfrm>
            <a:off x="-1475875" y="4282151"/>
            <a:ext cx="4267198" cy="2049703"/>
          </a:xfrm>
          <a:prstGeom prst="rect">
            <a:avLst/>
          </a:prstGeom>
          <a:noFill/>
          <a:ln>
            <a:noFill/>
          </a:ln>
        </p:spPr>
      </p:pic>
      <p:pic>
        <p:nvPicPr>
          <p:cNvPr id="242" name="Google Shape;242;p29"/>
          <p:cNvPicPr preferRelativeResize="0"/>
          <p:nvPr/>
        </p:nvPicPr>
        <p:blipFill>
          <a:blip r:embed="rId10">
            <a:alphaModFix/>
          </a:blip>
          <a:stretch>
            <a:fillRect/>
          </a:stretch>
        </p:blipFill>
        <p:spPr>
          <a:xfrm>
            <a:off x="154232" y="934821"/>
            <a:ext cx="4320926" cy="3268224"/>
          </a:xfrm>
          <a:prstGeom prst="rect">
            <a:avLst/>
          </a:prstGeom>
          <a:noFill/>
          <a:ln>
            <a:noFill/>
          </a:ln>
        </p:spPr>
      </p:pic>
      <p:pic>
        <p:nvPicPr>
          <p:cNvPr id="243" name="Google Shape;243;p29"/>
          <p:cNvPicPr preferRelativeResize="0"/>
          <p:nvPr/>
        </p:nvPicPr>
        <p:blipFill>
          <a:blip r:embed="rId11">
            <a:alphaModFix/>
          </a:blip>
          <a:stretch>
            <a:fillRect/>
          </a:stretch>
        </p:blipFill>
        <p:spPr>
          <a:xfrm>
            <a:off x="360986" y="1455919"/>
            <a:ext cx="2700174" cy="2708400"/>
          </a:xfrm>
          <a:prstGeom prst="rect">
            <a:avLst/>
          </a:prstGeom>
          <a:noFill/>
          <a:ln>
            <a:noFill/>
          </a:ln>
        </p:spPr>
      </p:pic>
      <p:pic>
        <p:nvPicPr>
          <p:cNvPr id="244" name="Google Shape;244;p29"/>
          <p:cNvPicPr preferRelativeResize="0">
            <a:picLocks noGrp="1"/>
          </p:cNvPicPr>
          <p:nvPr>
            <p:ph type="pic" idx="2"/>
          </p:nvPr>
        </p:nvPicPr>
        <p:blipFill rotWithShape="1">
          <a:blip r:embed="rId12"/>
          <a:srcRect l="23747" r="23747"/>
          <a:stretch/>
        </p:blipFill>
        <p:spPr>
          <a:xfrm>
            <a:off x="446443" y="1540151"/>
            <a:ext cx="2529300" cy="2539800"/>
          </a:xfrm>
          <a:prstGeom prst="ellipse">
            <a:avLst/>
          </a:prstGeom>
          <a:noFill/>
          <a:ln>
            <a:noFill/>
          </a:ln>
        </p:spPr>
      </p:pic>
      <p:pic>
        <p:nvPicPr>
          <p:cNvPr id="245" name="Google Shape;245;p29"/>
          <p:cNvPicPr preferRelativeResize="0"/>
          <p:nvPr/>
        </p:nvPicPr>
        <p:blipFill>
          <a:blip r:embed="rId13">
            <a:alphaModFix/>
          </a:blip>
          <a:stretch>
            <a:fillRect/>
          </a:stretch>
        </p:blipFill>
        <p:spPr>
          <a:xfrm>
            <a:off x="270510" y="1141076"/>
            <a:ext cx="1668975" cy="1668975"/>
          </a:xfrm>
          <a:prstGeom prst="rect">
            <a:avLst/>
          </a:prstGeom>
          <a:noFill/>
          <a:ln>
            <a:noFill/>
          </a:ln>
        </p:spPr>
      </p:pic>
      <p:pic>
        <p:nvPicPr>
          <p:cNvPr id="246" name="Google Shape;246;p29"/>
          <p:cNvPicPr preferRelativeResize="0">
            <a:picLocks noGrp="1"/>
          </p:cNvPicPr>
          <p:nvPr>
            <p:ph type="pic" idx="3"/>
          </p:nvPr>
        </p:nvPicPr>
        <p:blipFill rotWithShape="1">
          <a:blip r:embed="rId14"/>
          <a:srcRect l="27203" r="27203"/>
          <a:stretch/>
        </p:blipFill>
        <p:spPr>
          <a:xfrm>
            <a:off x="332895" y="1163382"/>
            <a:ext cx="1563900" cy="1570500"/>
          </a:xfrm>
          <a:prstGeom prst="ellipse">
            <a:avLst/>
          </a:prstGeom>
          <a:noFill/>
          <a:ln>
            <a:noFill/>
          </a:ln>
        </p:spPr>
      </p:pic>
      <p:pic>
        <p:nvPicPr>
          <p:cNvPr id="247" name="Google Shape;247;p29"/>
          <p:cNvPicPr preferRelativeResize="0"/>
          <p:nvPr/>
        </p:nvPicPr>
        <p:blipFill>
          <a:blip r:embed="rId15">
            <a:alphaModFix/>
          </a:blip>
          <a:stretch>
            <a:fillRect/>
          </a:stretch>
        </p:blipFill>
        <p:spPr>
          <a:xfrm>
            <a:off x="2541886" y="3077396"/>
            <a:ext cx="1397575" cy="1399574"/>
          </a:xfrm>
          <a:prstGeom prst="rect">
            <a:avLst/>
          </a:prstGeom>
          <a:noFill/>
          <a:ln>
            <a:noFill/>
          </a:ln>
        </p:spPr>
      </p:pic>
      <p:pic>
        <p:nvPicPr>
          <p:cNvPr id="248" name="Google Shape;248;p29"/>
          <p:cNvPicPr preferRelativeResize="0">
            <a:picLocks noGrp="1"/>
          </p:cNvPicPr>
          <p:nvPr>
            <p:ph type="pic" idx="4"/>
          </p:nvPr>
        </p:nvPicPr>
        <p:blipFill rotWithShape="1">
          <a:blip r:embed="rId16"/>
          <a:srcRect l="27707" r="27707"/>
          <a:stretch/>
        </p:blipFill>
        <p:spPr>
          <a:xfrm>
            <a:off x="2605036" y="3138896"/>
            <a:ext cx="1271100" cy="1276800"/>
          </a:xfrm>
          <a:prstGeom prst="ellipse">
            <a:avLst/>
          </a:prstGeom>
          <a:noFill/>
          <a:ln>
            <a:noFill/>
          </a:ln>
        </p:spPr>
      </p:pic>
    </p:spTree>
    <p:extLst>
      <p:ext uri="{BB962C8B-B14F-4D97-AF65-F5344CB8AC3E}">
        <p14:creationId xmlns:p14="http://schemas.microsoft.com/office/powerpoint/2010/main" val="390396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idx="2"/>
          </p:nvPr>
        </p:nvSpPr>
        <p:spPr>
          <a:xfrm>
            <a:off x="433500" y="521225"/>
            <a:ext cx="7281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Instalación</a:t>
            </a:r>
            <a:endParaRPr dirty="0"/>
          </a:p>
        </p:txBody>
      </p:sp>
      <p:pic>
        <p:nvPicPr>
          <p:cNvPr id="231" name="Google Shape;231;p28"/>
          <p:cNvPicPr preferRelativeResize="0"/>
          <p:nvPr/>
        </p:nvPicPr>
        <p:blipFill>
          <a:blip r:embed="rId3">
            <a:alphaModFix/>
          </a:blip>
          <a:stretch>
            <a:fillRect/>
          </a:stretch>
        </p:blipFill>
        <p:spPr>
          <a:xfrm>
            <a:off x="7851970" y="465575"/>
            <a:ext cx="744225" cy="879426"/>
          </a:xfrm>
          <a:prstGeom prst="rect">
            <a:avLst/>
          </a:prstGeom>
          <a:noFill/>
          <a:ln>
            <a:noFill/>
          </a:ln>
        </p:spPr>
      </p:pic>
      <p:pic>
        <p:nvPicPr>
          <p:cNvPr id="232" name="Google Shape;232;p28"/>
          <p:cNvPicPr preferRelativeResize="0"/>
          <p:nvPr/>
        </p:nvPicPr>
        <p:blipFill>
          <a:blip r:embed="rId4">
            <a:alphaModFix/>
          </a:blip>
          <a:stretch>
            <a:fillRect/>
          </a:stretch>
        </p:blipFill>
        <p:spPr>
          <a:xfrm>
            <a:off x="-1475875" y="4282151"/>
            <a:ext cx="4267198" cy="2049703"/>
          </a:xfrm>
          <a:prstGeom prst="rect">
            <a:avLst/>
          </a:prstGeom>
          <a:noFill/>
          <a:ln>
            <a:noFill/>
          </a:ln>
        </p:spPr>
      </p:pic>
      <p:pic>
        <p:nvPicPr>
          <p:cNvPr id="233" name="Google Shape;233;p28"/>
          <p:cNvPicPr preferRelativeResize="0"/>
          <p:nvPr/>
        </p:nvPicPr>
        <p:blipFill>
          <a:blip r:embed="rId5">
            <a:alphaModFix/>
          </a:blip>
          <a:stretch>
            <a:fillRect/>
          </a:stretch>
        </p:blipFill>
        <p:spPr>
          <a:xfrm>
            <a:off x="4790900" y="1443597"/>
            <a:ext cx="3901230" cy="3493698"/>
          </a:xfrm>
          <a:prstGeom prst="rect">
            <a:avLst/>
          </a:prstGeom>
          <a:noFill/>
          <a:ln>
            <a:noFill/>
          </a:ln>
        </p:spPr>
      </p:pic>
      <p:pic>
        <p:nvPicPr>
          <p:cNvPr id="3" name="Imagen 2">
            <a:extLst>
              <a:ext uri="{FF2B5EF4-FFF2-40B4-BE49-F238E27FC236}">
                <a16:creationId xmlns:a16="http://schemas.microsoft.com/office/drawing/2014/main" id="{9464BB94-3336-4B38-A3B2-C0248C4FDB51}"/>
              </a:ext>
            </a:extLst>
          </p:cNvPr>
          <p:cNvPicPr>
            <a:picLocks noChangeAspect="1"/>
          </p:cNvPicPr>
          <p:nvPr/>
        </p:nvPicPr>
        <p:blipFill>
          <a:blip r:embed="rId6"/>
          <a:srcRect l="2488" r="2488"/>
          <a:stretch/>
        </p:blipFill>
        <p:spPr>
          <a:xfrm>
            <a:off x="1366381" y="1345001"/>
            <a:ext cx="2410161" cy="619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a:extLst>
              <a:ext uri="{FF2B5EF4-FFF2-40B4-BE49-F238E27FC236}">
                <a16:creationId xmlns:a16="http://schemas.microsoft.com/office/drawing/2014/main" id="{09DEDDC7-F1F2-4C04-9FDD-949225A687C7}"/>
              </a:ext>
            </a:extLst>
          </p:cNvPr>
          <p:cNvPicPr>
            <a:picLocks noChangeAspect="1"/>
          </p:cNvPicPr>
          <p:nvPr/>
        </p:nvPicPr>
        <p:blipFill>
          <a:blip r:embed="rId7"/>
          <a:stretch>
            <a:fillRect/>
          </a:stretch>
        </p:blipFill>
        <p:spPr>
          <a:xfrm>
            <a:off x="4681309" y="1349821"/>
            <a:ext cx="2060206" cy="729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229;p28">
            <a:extLst>
              <a:ext uri="{FF2B5EF4-FFF2-40B4-BE49-F238E27FC236}">
                <a16:creationId xmlns:a16="http://schemas.microsoft.com/office/drawing/2014/main" id="{510C9280-9E61-49DE-9D99-44B68D6D7718}"/>
              </a:ext>
            </a:extLst>
          </p:cNvPr>
          <p:cNvSpPr txBox="1">
            <a:spLocks/>
          </p:cNvSpPr>
          <p:nvPr/>
        </p:nvSpPr>
        <p:spPr>
          <a:xfrm>
            <a:off x="451870" y="2215288"/>
            <a:ext cx="7281900" cy="52823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BC00"/>
              </a:buClr>
              <a:buSzPts val="2800"/>
              <a:buFont typeface="Coiny"/>
              <a:buNone/>
              <a:defRPr sz="2800" b="0" i="0" u="none" strike="noStrike" cap="none">
                <a:solidFill>
                  <a:srgbClr val="FFBC00"/>
                </a:solidFill>
                <a:latin typeface="Coiny"/>
                <a:ea typeface="Coiny"/>
                <a:cs typeface="Coiny"/>
                <a:sym typeface="Coiny"/>
              </a:defRPr>
            </a:lvl1pPr>
            <a:lvl2pPr marR="0" lvl="1" algn="l" rtl="0">
              <a:lnSpc>
                <a:spcPct val="100000"/>
              </a:lnSpc>
              <a:spcBef>
                <a:spcPts val="0"/>
              </a:spcBef>
              <a:spcAft>
                <a:spcPts val="0"/>
              </a:spcAft>
              <a:buClr>
                <a:srgbClr val="FFBC00"/>
              </a:buClr>
              <a:buSzPts val="2800"/>
              <a:buFont typeface="Coiny"/>
              <a:buNone/>
              <a:defRPr sz="2800" b="0" i="0" u="none" strike="noStrike" cap="none">
                <a:solidFill>
                  <a:srgbClr val="FFBC00"/>
                </a:solidFill>
                <a:latin typeface="Coiny"/>
                <a:ea typeface="Coiny"/>
                <a:cs typeface="Coiny"/>
                <a:sym typeface="Coiny"/>
              </a:defRPr>
            </a:lvl2pPr>
            <a:lvl3pPr marR="0" lvl="2" algn="l" rtl="0">
              <a:lnSpc>
                <a:spcPct val="100000"/>
              </a:lnSpc>
              <a:spcBef>
                <a:spcPts val="0"/>
              </a:spcBef>
              <a:spcAft>
                <a:spcPts val="0"/>
              </a:spcAft>
              <a:buClr>
                <a:srgbClr val="FFBC00"/>
              </a:buClr>
              <a:buSzPts val="2800"/>
              <a:buFont typeface="Coiny"/>
              <a:buNone/>
              <a:defRPr sz="2800" b="0" i="0" u="none" strike="noStrike" cap="none">
                <a:solidFill>
                  <a:srgbClr val="FFBC00"/>
                </a:solidFill>
                <a:latin typeface="Coiny"/>
                <a:ea typeface="Coiny"/>
                <a:cs typeface="Coiny"/>
                <a:sym typeface="Coiny"/>
              </a:defRPr>
            </a:lvl3pPr>
            <a:lvl4pPr marR="0" lvl="3" algn="l" rtl="0">
              <a:lnSpc>
                <a:spcPct val="100000"/>
              </a:lnSpc>
              <a:spcBef>
                <a:spcPts val="0"/>
              </a:spcBef>
              <a:spcAft>
                <a:spcPts val="0"/>
              </a:spcAft>
              <a:buClr>
                <a:srgbClr val="FFBC00"/>
              </a:buClr>
              <a:buSzPts val="2800"/>
              <a:buFont typeface="Coiny"/>
              <a:buNone/>
              <a:defRPr sz="2800" b="0" i="0" u="none" strike="noStrike" cap="none">
                <a:solidFill>
                  <a:srgbClr val="FFBC00"/>
                </a:solidFill>
                <a:latin typeface="Coiny"/>
                <a:ea typeface="Coiny"/>
                <a:cs typeface="Coiny"/>
                <a:sym typeface="Coiny"/>
              </a:defRPr>
            </a:lvl4pPr>
            <a:lvl5pPr marR="0" lvl="4" algn="l" rtl="0">
              <a:lnSpc>
                <a:spcPct val="100000"/>
              </a:lnSpc>
              <a:spcBef>
                <a:spcPts val="0"/>
              </a:spcBef>
              <a:spcAft>
                <a:spcPts val="0"/>
              </a:spcAft>
              <a:buClr>
                <a:srgbClr val="FFBC00"/>
              </a:buClr>
              <a:buSzPts val="2800"/>
              <a:buFont typeface="Coiny"/>
              <a:buNone/>
              <a:defRPr sz="2800" b="0" i="0" u="none" strike="noStrike" cap="none">
                <a:solidFill>
                  <a:srgbClr val="FFBC00"/>
                </a:solidFill>
                <a:latin typeface="Coiny"/>
                <a:ea typeface="Coiny"/>
                <a:cs typeface="Coiny"/>
                <a:sym typeface="Coiny"/>
              </a:defRPr>
            </a:lvl5pPr>
            <a:lvl6pPr marR="0" lvl="5" algn="l" rtl="0">
              <a:lnSpc>
                <a:spcPct val="100000"/>
              </a:lnSpc>
              <a:spcBef>
                <a:spcPts val="0"/>
              </a:spcBef>
              <a:spcAft>
                <a:spcPts val="0"/>
              </a:spcAft>
              <a:buClr>
                <a:srgbClr val="FFBC00"/>
              </a:buClr>
              <a:buSzPts val="2800"/>
              <a:buFont typeface="Coiny"/>
              <a:buNone/>
              <a:defRPr sz="2800" b="0" i="0" u="none" strike="noStrike" cap="none">
                <a:solidFill>
                  <a:srgbClr val="FFBC00"/>
                </a:solidFill>
                <a:latin typeface="Coiny"/>
                <a:ea typeface="Coiny"/>
                <a:cs typeface="Coiny"/>
                <a:sym typeface="Coiny"/>
              </a:defRPr>
            </a:lvl6pPr>
            <a:lvl7pPr marR="0" lvl="6" algn="l" rtl="0">
              <a:lnSpc>
                <a:spcPct val="100000"/>
              </a:lnSpc>
              <a:spcBef>
                <a:spcPts val="0"/>
              </a:spcBef>
              <a:spcAft>
                <a:spcPts val="0"/>
              </a:spcAft>
              <a:buClr>
                <a:srgbClr val="FFBC00"/>
              </a:buClr>
              <a:buSzPts val="2800"/>
              <a:buFont typeface="Coiny"/>
              <a:buNone/>
              <a:defRPr sz="2800" b="0" i="0" u="none" strike="noStrike" cap="none">
                <a:solidFill>
                  <a:srgbClr val="FFBC00"/>
                </a:solidFill>
                <a:latin typeface="Coiny"/>
                <a:ea typeface="Coiny"/>
                <a:cs typeface="Coiny"/>
                <a:sym typeface="Coiny"/>
              </a:defRPr>
            </a:lvl7pPr>
            <a:lvl8pPr marR="0" lvl="7" algn="l" rtl="0">
              <a:lnSpc>
                <a:spcPct val="100000"/>
              </a:lnSpc>
              <a:spcBef>
                <a:spcPts val="0"/>
              </a:spcBef>
              <a:spcAft>
                <a:spcPts val="0"/>
              </a:spcAft>
              <a:buClr>
                <a:srgbClr val="FFBC00"/>
              </a:buClr>
              <a:buSzPts val="2800"/>
              <a:buFont typeface="Coiny"/>
              <a:buNone/>
              <a:defRPr sz="2800" b="0" i="0" u="none" strike="noStrike" cap="none">
                <a:solidFill>
                  <a:srgbClr val="FFBC00"/>
                </a:solidFill>
                <a:latin typeface="Coiny"/>
                <a:ea typeface="Coiny"/>
                <a:cs typeface="Coiny"/>
                <a:sym typeface="Coiny"/>
              </a:defRPr>
            </a:lvl8pPr>
            <a:lvl9pPr marR="0" lvl="8" algn="l" rtl="0">
              <a:lnSpc>
                <a:spcPct val="100000"/>
              </a:lnSpc>
              <a:spcBef>
                <a:spcPts val="0"/>
              </a:spcBef>
              <a:spcAft>
                <a:spcPts val="0"/>
              </a:spcAft>
              <a:buClr>
                <a:srgbClr val="FFBC00"/>
              </a:buClr>
              <a:buSzPts val="2800"/>
              <a:buFont typeface="Coiny"/>
              <a:buNone/>
              <a:defRPr sz="2800" b="0" i="0" u="none" strike="noStrike" cap="none">
                <a:solidFill>
                  <a:srgbClr val="FFBC00"/>
                </a:solidFill>
                <a:latin typeface="Coiny"/>
                <a:ea typeface="Coiny"/>
                <a:cs typeface="Coiny"/>
                <a:sym typeface="Coiny"/>
              </a:defRPr>
            </a:lvl9pPr>
          </a:lstStyle>
          <a:p>
            <a:r>
              <a:rPr lang="es-BO" dirty="0"/>
              <a:t>Ejecución</a:t>
            </a:r>
          </a:p>
        </p:txBody>
      </p:sp>
      <p:pic>
        <p:nvPicPr>
          <p:cNvPr id="6146" name="Picture 2">
            <a:extLst>
              <a:ext uri="{FF2B5EF4-FFF2-40B4-BE49-F238E27FC236}">
                <a16:creationId xmlns:a16="http://schemas.microsoft.com/office/drawing/2014/main" id="{5C746B8C-CBAB-4957-8046-59DC8CD517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1323" y="2100017"/>
            <a:ext cx="5232834" cy="2158544"/>
          </a:xfrm>
          <a:prstGeom prst="roundRect">
            <a:avLst>
              <a:gd name="adj" fmla="val 8594"/>
            </a:avLst>
          </a:prstGeom>
          <a:solidFill>
            <a:srgbClr val="FFFFFF">
              <a:shade val="85000"/>
            </a:srgbClr>
          </a:solidFill>
          <a:ln>
            <a:noFill/>
          </a:ln>
          <a:effectLst>
            <a:reflection blurRad="12700" stA="38000" endPos="7000" dist="5000" dir="5400000" sy="-100000" algn="bl" rotWithShape="0"/>
          </a:effectLst>
        </p:spPr>
      </p:pic>
      <p:pic>
        <p:nvPicPr>
          <p:cNvPr id="7" name="Imagen 6">
            <a:extLst>
              <a:ext uri="{FF2B5EF4-FFF2-40B4-BE49-F238E27FC236}">
                <a16:creationId xmlns:a16="http://schemas.microsoft.com/office/drawing/2014/main" id="{643713E1-0178-4F16-8CCA-7AA8AA10B132}"/>
              </a:ext>
            </a:extLst>
          </p:cNvPr>
          <p:cNvPicPr>
            <a:picLocks noChangeAspect="1"/>
          </p:cNvPicPr>
          <p:nvPr/>
        </p:nvPicPr>
        <p:blipFill>
          <a:blip r:embed="rId9"/>
          <a:stretch>
            <a:fillRect/>
          </a:stretch>
        </p:blipFill>
        <p:spPr>
          <a:xfrm>
            <a:off x="4092820" y="4486296"/>
            <a:ext cx="2010056" cy="428685"/>
          </a:xfrm>
          <a:prstGeom prst="rect">
            <a:avLst/>
          </a:prstGeom>
        </p:spPr>
      </p:pic>
    </p:spTree>
    <p:extLst>
      <p:ext uri="{BB962C8B-B14F-4D97-AF65-F5344CB8AC3E}">
        <p14:creationId xmlns:p14="http://schemas.microsoft.com/office/powerpoint/2010/main" val="315264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A67450-7A97-45FC-8F16-4E57EEE19460}"/>
              </a:ext>
            </a:extLst>
          </p:cNvPr>
          <p:cNvSpPr>
            <a:spLocks noGrp="1"/>
          </p:cNvSpPr>
          <p:nvPr>
            <p:ph type="ctrTitle"/>
          </p:nvPr>
        </p:nvSpPr>
        <p:spPr/>
        <p:txBody>
          <a:bodyPr/>
          <a:lstStyle/>
          <a:p>
            <a:endParaRPr lang="es-BO" dirty="0"/>
          </a:p>
        </p:txBody>
      </p:sp>
      <p:sp>
        <p:nvSpPr>
          <p:cNvPr id="3" name="Subtítulo 2">
            <a:extLst>
              <a:ext uri="{FF2B5EF4-FFF2-40B4-BE49-F238E27FC236}">
                <a16:creationId xmlns:a16="http://schemas.microsoft.com/office/drawing/2014/main" id="{16DBB976-BA0B-4F3F-856B-8BE10E7AA9EB}"/>
              </a:ext>
            </a:extLst>
          </p:cNvPr>
          <p:cNvSpPr>
            <a:spLocks noGrp="1"/>
          </p:cNvSpPr>
          <p:nvPr>
            <p:ph type="subTitle" idx="1"/>
          </p:nvPr>
        </p:nvSpPr>
        <p:spPr/>
        <p:txBody>
          <a:bodyPr/>
          <a:lstStyle/>
          <a:p>
            <a:endParaRPr lang="es-BO"/>
          </a:p>
        </p:txBody>
      </p:sp>
      <p:sp>
        <p:nvSpPr>
          <p:cNvPr id="4" name="Título 3">
            <a:extLst>
              <a:ext uri="{FF2B5EF4-FFF2-40B4-BE49-F238E27FC236}">
                <a16:creationId xmlns:a16="http://schemas.microsoft.com/office/drawing/2014/main" id="{69B7F12B-6FB3-4C6B-B1B6-DA47954CC91E}"/>
              </a:ext>
            </a:extLst>
          </p:cNvPr>
          <p:cNvSpPr>
            <a:spLocks noGrp="1"/>
          </p:cNvSpPr>
          <p:nvPr>
            <p:ph type="title" idx="2"/>
          </p:nvPr>
        </p:nvSpPr>
        <p:spPr>
          <a:xfrm>
            <a:off x="311700" y="210325"/>
            <a:ext cx="8520600" cy="572700"/>
          </a:xfrm>
        </p:spPr>
        <p:txBody>
          <a:bodyPr>
            <a:normAutofit fontScale="90000"/>
          </a:bodyPr>
          <a:lstStyle/>
          <a:p>
            <a:r>
              <a:rPr lang="es-BO" dirty="0"/>
              <a:t>Manejo Principal de </a:t>
            </a:r>
            <a:r>
              <a:rPr lang="es-BO" dirty="0" err="1"/>
              <a:t>Menu</a:t>
            </a:r>
            <a:endParaRPr lang="es-BO" dirty="0"/>
          </a:p>
        </p:txBody>
      </p:sp>
      <p:sp>
        <p:nvSpPr>
          <p:cNvPr id="5" name="Marcador de texto 4">
            <a:extLst>
              <a:ext uri="{FF2B5EF4-FFF2-40B4-BE49-F238E27FC236}">
                <a16:creationId xmlns:a16="http://schemas.microsoft.com/office/drawing/2014/main" id="{0EB4022A-5F47-479A-8CF4-359EA31BCD96}"/>
              </a:ext>
            </a:extLst>
          </p:cNvPr>
          <p:cNvSpPr>
            <a:spLocks noGrp="1"/>
          </p:cNvSpPr>
          <p:nvPr>
            <p:ph type="body" idx="3"/>
          </p:nvPr>
        </p:nvSpPr>
        <p:spPr/>
        <p:txBody>
          <a:bodyPr/>
          <a:lstStyle/>
          <a:p>
            <a:endParaRPr lang="es-BO"/>
          </a:p>
        </p:txBody>
      </p:sp>
      <p:pic>
        <p:nvPicPr>
          <p:cNvPr id="7" name="Imagen 6">
            <a:extLst>
              <a:ext uri="{FF2B5EF4-FFF2-40B4-BE49-F238E27FC236}">
                <a16:creationId xmlns:a16="http://schemas.microsoft.com/office/drawing/2014/main" id="{694EFEC4-8521-47D7-9F65-053CF8C2A55C}"/>
              </a:ext>
            </a:extLst>
          </p:cNvPr>
          <p:cNvPicPr>
            <a:picLocks noChangeAspect="1"/>
          </p:cNvPicPr>
          <p:nvPr/>
        </p:nvPicPr>
        <p:blipFill>
          <a:blip r:embed="rId2"/>
          <a:stretch>
            <a:fillRect/>
          </a:stretch>
        </p:blipFill>
        <p:spPr>
          <a:xfrm>
            <a:off x="384454" y="912475"/>
            <a:ext cx="8375092" cy="3896400"/>
          </a:xfrm>
          <a:prstGeom prst="rect">
            <a:avLst/>
          </a:prstGeom>
        </p:spPr>
      </p:pic>
    </p:spTree>
    <p:extLst>
      <p:ext uri="{BB962C8B-B14F-4D97-AF65-F5344CB8AC3E}">
        <p14:creationId xmlns:p14="http://schemas.microsoft.com/office/powerpoint/2010/main" val="455350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154125" y="456038"/>
            <a:ext cx="8520600" cy="841800"/>
          </a:xfrm>
          <a:prstGeom prst="rect">
            <a:avLst/>
          </a:prstGeom>
          <a:ln>
            <a:noFill/>
          </a:ln>
        </p:spPr>
        <p:txBody>
          <a:bodyPr spcFirstLastPara="1" wrap="square" lIns="91425" tIns="91425" rIns="91425" bIns="91425" anchor="ctr" anchorCtr="0">
            <a:normAutofit/>
          </a:bodyPr>
          <a:lstStyle/>
          <a:p>
            <a:pPr marL="0" lvl="0" indent="0" algn="ctr" rtl="0">
              <a:spcBef>
                <a:spcPts val="0"/>
              </a:spcBef>
              <a:spcAft>
                <a:spcPts val="0"/>
              </a:spcAft>
              <a:buNone/>
            </a:pPr>
            <a:r>
              <a:rPr lang="es" dirty="0">
                <a:solidFill>
                  <a:srgbClr val="FFBC00"/>
                </a:solidFill>
                <a:latin typeface="Coiny"/>
                <a:ea typeface="Coiny"/>
                <a:cs typeface="Coiny"/>
                <a:sym typeface="Coiny"/>
              </a:rPr>
              <a:t>Widgets</a:t>
            </a:r>
            <a:endParaRPr dirty="0">
              <a:solidFill>
                <a:srgbClr val="FFBC00"/>
              </a:solidFill>
              <a:latin typeface="Coiny"/>
              <a:ea typeface="Coiny"/>
              <a:cs typeface="Coiny"/>
              <a:sym typeface="Coiny"/>
            </a:endParaRPr>
          </a:p>
        </p:txBody>
      </p:sp>
      <p:pic>
        <p:nvPicPr>
          <p:cNvPr id="133" name="Google Shape;133;p19"/>
          <p:cNvPicPr preferRelativeResize="0"/>
          <p:nvPr/>
        </p:nvPicPr>
        <p:blipFill>
          <a:blip r:embed="rId3">
            <a:alphaModFix/>
          </a:blip>
          <a:stretch>
            <a:fillRect/>
          </a:stretch>
        </p:blipFill>
        <p:spPr>
          <a:xfrm>
            <a:off x="469275" y="465575"/>
            <a:ext cx="744225" cy="879426"/>
          </a:xfrm>
          <a:prstGeom prst="rect">
            <a:avLst/>
          </a:prstGeom>
          <a:noFill/>
          <a:ln>
            <a:noFill/>
          </a:ln>
        </p:spPr>
      </p:pic>
      <p:pic>
        <p:nvPicPr>
          <p:cNvPr id="16" name="Imagen 15">
            <a:extLst>
              <a:ext uri="{FF2B5EF4-FFF2-40B4-BE49-F238E27FC236}">
                <a16:creationId xmlns:a16="http://schemas.microsoft.com/office/drawing/2014/main" id="{71D0BC5F-61B5-4B32-818B-575190702DD0}"/>
              </a:ext>
            </a:extLst>
          </p:cNvPr>
          <p:cNvPicPr>
            <a:picLocks noChangeAspect="1"/>
          </p:cNvPicPr>
          <p:nvPr/>
        </p:nvPicPr>
        <p:blipFill>
          <a:blip r:embed="rId4"/>
          <a:stretch>
            <a:fillRect/>
          </a:stretch>
        </p:blipFill>
        <p:spPr>
          <a:xfrm>
            <a:off x="555143" y="1554322"/>
            <a:ext cx="2090251" cy="1133351"/>
          </a:xfrm>
          <a:prstGeom prst="roundRect">
            <a:avLst>
              <a:gd name="adj" fmla="val 8594"/>
            </a:avLst>
          </a:prstGeom>
          <a:solidFill>
            <a:srgbClr val="FFFFFF">
              <a:shade val="85000"/>
            </a:srgbClr>
          </a:solidFill>
          <a:ln>
            <a:noFill/>
          </a:ln>
          <a:effectLst>
            <a:reflection blurRad="12700" stA="38000" endPos="18000" dir="5400000" sy="-100000" algn="bl" rotWithShape="0"/>
          </a:effectLst>
        </p:spPr>
      </p:pic>
      <p:pic>
        <p:nvPicPr>
          <p:cNvPr id="18" name="Imagen 17">
            <a:extLst>
              <a:ext uri="{FF2B5EF4-FFF2-40B4-BE49-F238E27FC236}">
                <a16:creationId xmlns:a16="http://schemas.microsoft.com/office/drawing/2014/main" id="{66F42BC1-9629-417B-A145-5CF8345EB2C7}"/>
              </a:ext>
            </a:extLst>
          </p:cNvPr>
          <p:cNvPicPr>
            <a:picLocks noChangeAspect="1"/>
          </p:cNvPicPr>
          <p:nvPr/>
        </p:nvPicPr>
        <p:blipFill>
          <a:blip r:embed="rId5"/>
          <a:stretch>
            <a:fillRect/>
          </a:stretch>
        </p:blipFill>
        <p:spPr>
          <a:xfrm>
            <a:off x="3389956" y="1248512"/>
            <a:ext cx="3711789" cy="1237263"/>
          </a:xfrm>
          <a:prstGeom prst="roundRect">
            <a:avLst>
              <a:gd name="adj" fmla="val 8594"/>
            </a:avLst>
          </a:prstGeom>
          <a:solidFill>
            <a:srgbClr val="FFFFFF">
              <a:shade val="85000"/>
            </a:srgbClr>
          </a:solidFill>
          <a:ln>
            <a:noFill/>
          </a:ln>
          <a:effectLst>
            <a:reflection blurRad="12700" stA="38000" endPos="18000" dir="5400000" sy="-100000" algn="bl" rotWithShape="0"/>
          </a:effectLst>
        </p:spPr>
      </p:pic>
      <p:pic>
        <p:nvPicPr>
          <p:cNvPr id="20" name="Imagen 19">
            <a:extLst>
              <a:ext uri="{FF2B5EF4-FFF2-40B4-BE49-F238E27FC236}">
                <a16:creationId xmlns:a16="http://schemas.microsoft.com/office/drawing/2014/main" id="{B0AF865C-71BE-4F59-85FE-164185060C44}"/>
              </a:ext>
            </a:extLst>
          </p:cNvPr>
          <p:cNvPicPr>
            <a:picLocks noChangeAspect="1"/>
          </p:cNvPicPr>
          <p:nvPr/>
        </p:nvPicPr>
        <p:blipFill>
          <a:blip r:embed="rId6"/>
          <a:stretch>
            <a:fillRect/>
          </a:stretch>
        </p:blipFill>
        <p:spPr>
          <a:xfrm>
            <a:off x="633293" y="2896994"/>
            <a:ext cx="1409897" cy="1505160"/>
          </a:xfrm>
          <a:prstGeom prst="roundRect">
            <a:avLst>
              <a:gd name="adj" fmla="val 8594"/>
            </a:avLst>
          </a:prstGeom>
          <a:solidFill>
            <a:srgbClr val="FFFFFF">
              <a:shade val="85000"/>
            </a:srgbClr>
          </a:solidFill>
          <a:ln>
            <a:noFill/>
          </a:ln>
          <a:effectLst>
            <a:reflection blurRad="12700" stA="38000" endPos="18000" dir="5400000" sy="-100000" algn="bl" rotWithShape="0"/>
          </a:effectLst>
        </p:spPr>
      </p:pic>
      <p:pic>
        <p:nvPicPr>
          <p:cNvPr id="22" name="Imagen 21">
            <a:extLst>
              <a:ext uri="{FF2B5EF4-FFF2-40B4-BE49-F238E27FC236}">
                <a16:creationId xmlns:a16="http://schemas.microsoft.com/office/drawing/2014/main" id="{9889A09B-32AA-444E-B884-5CF5B43E1201}"/>
              </a:ext>
            </a:extLst>
          </p:cNvPr>
          <p:cNvPicPr>
            <a:picLocks noChangeAspect="1"/>
          </p:cNvPicPr>
          <p:nvPr/>
        </p:nvPicPr>
        <p:blipFill>
          <a:blip r:embed="rId7"/>
          <a:stretch>
            <a:fillRect/>
          </a:stretch>
        </p:blipFill>
        <p:spPr>
          <a:xfrm>
            <a:off x="2423187" y="2930997"/>
            <a:ext cx="1933538" cy="1799971"/>
          </a:xfrm>
          <a:prstGeom prst="roundRect">
            <a:avLst>
              <a:gd name="adj" fmla="val 8594"/>
            </a:avLst>
          </a:prstGeom>
          <a:solidFill>
            <a:srgbClr val="FFFFFF">
              <a:shade val="85000"/>
            </a:srgbClr>
          </a:solidFill>
          <a:ln>
            <a:noFill/>
          </a:ln>
          <a:effectLst>
            <a:reflection blurRad="12700" stA="38000" endPos="18000" dir="5400000" sy="-100000" algn="bl" rotWithShape="0"/>
          </a:effectLst>
        </p:spPr>
      </p:pic>
      <p:pic>
        <p:nvPicPr>
          <p:cNvPr id="24" name="Imagen 23">
            <a:extLst>
              <a:ext uri="{FF2B5EF4-FFF2-40B4-BE49-F238E27FC236}">
                <a16:creationId xmlns:a16="http://schemas.microsoft.com/office/drawing/2014/main" id="{20F272E5-D68B-42B1-A8BA-E16735279ECE}"/>
              </a:ext>
            </a:extLst>
          </p:cNvPr>
          <p:cNvPicPr>
            <a:picLocks noChangeAspect="1"/>
          </p:cNvPicPr>
          <p:nvPr/>
        </p:nvPicPr>
        <p:blipFill>
          <a:blip r:embed="rId8"/>
          <a:stretch>
            <a:fillRect/>
          </a:stretch>
        </p:blipFill>
        <p:spPr>
          <a:xfrm>
            <a:off x="4787276" y="2840245"/>
            <a:ext cx="1409897" cy="1981477"/>
          </a:xfrm>
          <a:prstGeom prst="roundRect">
            <a:avLst>
              <a:gd name="adj" fmla="val 8594"/>
            </a:avLst>
          </a:prstGeom>
          <a:solidFill>
            <a:srgbClr val="FFFFFF">
              <a:shade val="85000"/>
            </a:srgbClr>
          </a:solidFill>
          <a:ln>
            <a:noFill/>
          </a:ln>
          <a:effectLst>
            <a:reflection blurRad="12700" stA="38000" endPos="18000" dir="5400000" sy="-100000" algn="bl" rotWithShape="0"/>
          </a:effectLst>
        </p:spPr>
      </p:pic>
      <p:pic>
        <p:nvPicPr>
          <p:cNvPr id="26" name="Imagen 25">
            <a:extLst>
              <a:ext uri="{FF2B5EF4-FFF2-40B4-BE49-F238E27FC236}">
                <a16:creationId xmlns:a16="http://schemas.microsoft.com/office/drawing/2014/main" id="{5FE2E98F-AE3B-46D4-BE87-4ABB882FC8E3}"/>
              </a:ext>
            </a:extLst>
          </p:cNvPr>
          <p:cNvPicPr>
            <a:picLocks noChangeAspect="1"/>
          </p:cNvPicPr>
          <p:nvPr/>
        </p:nvPicPr>
        <p:blipFill>
          <a:blip r:embed="rId9"/>
          <a:stretch>
            <a:fillRect/>
          </a:stretch>
        </p:blipFill>
        <p:spPr>
          <a:xfrm>
            <a:off x="6469412" y="2639677"/>
            <a:ext cx="2119445" cy="2201594"/>
          </a:xfrm>
          <a:prstGeom prst="roundRect">
            <a:avLst>
              <a:gd name="adj" fmla="val 8594"/>
            </a:avLst>
          </a:prstGeom>
          <a:solidFill>
            <a:srgbClr val="FFFFFF">
              <a:shade val="85000"/>
            </a:srgbClr>
          </a:solidFill>
          <a:ln>
            <a:noFill/>
          </a:ln>
          <a:effectLst>
            <a:reflection blurRad="12700" stA="38000" endPos="18000" dir="5400000" sy="-100000" algn="bl" rotWithShape="0"/>
          </a:effectLst>
        </p:spPr>
      </p:pic>
      <p:sp>
        <p:nvSpPr>
          <p:cNvPr id="27" name="CuadroTexto 26">
            <a:extLst>
              <a:ext uri="{FF2B5EF4-FFF2-40B4-BE49-F238E27FC236}">
                <a16:creationId xmlns:a16="http://schemas.microsoft.com/office/drawing/2014/main" id="{E95984BA-56B0-4BE8-9558-5001820DE3EA}"/>
              </a:ext>
            </a:extLst>
          </p:cNvPr>
          <p:cNvSpPr txBox="1"/>
          <p:nvPr/>
        </p:nvSpPr>
        <p:spPr>
          <a:xfrm>
            <a:off x="3149173" y="4789626"/>
            <a:ext cx="6096000" cy="369332"/>
          </a:xfrm>
          <a:prstGeom prst="rect">
            <a:avLst/>
          </a:prstGeom>
          <a:noFill/>
        </p:spPr>
        <p:txBody>
          <a:bodyPr wrap="square">
            <a:spAutoFit/>
          </a:bodyPr>
          <a:lstStyle/>
          <a:p>
            <a:r>
              <a:rPr lang="es-BO" dirty="0">
                <a:hlinkClick r:id="rId10"/>
              </a:rPr>
              <a:t>https://streamlit.io/components</a:t>
            </a:r>
            <a:endParaRPr lang="es-BO" dirty="0"/>
          </a:p>
        </p:txBody>
      </p:sp>
    </p:spTree>
    <p:extLst>
      <p:ext uri="{BB962C8B-B14F-4D97-AF65-F5344CB8AC3E}">
        <p14:creationId xmlns:p14="http://schemas.microsoft.com/office/powerpoint/2010/main" val="965911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5200D-412F-4B90-9428-7F63D3F8503A}"/>
              </a:ext>
            </a:extLst>
          </p:cNvPr>
          <p:cNvSpPr>
            <a:spLocks noGrp="1"/>
          </p:cNvSpPr>
          <p:nvPr>
            <p:ph type="title"/>
          </p:nvPr>
        </p:nvSpPr>
        <p:spPr/>
        <p:txBody>
          <a:bodyPr/>
          <a:lstStyle/>
          <a:p>
            <a:endParaRPr lang="es-BO" dirty="0"/>
          </a:p>
        </p:txBody>
      </p:sp>
      <p:pic>
        <p:nvPicPr>
          <p:cNvPr id="4" name="Imagen 3">
            <a:extLst>
              <a:ext uri="{FF2B5EF4-FFF2-40B4-BE49-F238E27FC236}">
                <a16:creationId xmlns:a16="http://schemas.microsoft.com/office/drawing/2014/main" id="{0974DA55-0281-4DDE-809A-E1C1FCA264CF}"/>
              </a:ext>
            </a:extLst>
          </p:cNvPr>
          <p:cNvPicPr>
            <a:picLocks noChangeAspect="1"/>
          </p:cNvPicPr>
          <p:nvPr/>
        </p:nvPicPr>
        <p:blipFill>
          <a:blip r:embed="rId2"/>
          <a:stretch>
            <a:fillRect/>
          </a:stretch>
        </p:blipFill>
        <p:spPr>
          <a:xfrm>
            <a:off x="503548" y="486513"/>
            <a:ext cx="8328752" cy="4170473"/>
          </a:xfrm>
          <a:prstGeom prst="roundRect">
            <a:avLst>
              <a:gd name="adj" fmla="val 8594"/>
            </a:avLst>
          </a:prstGeom>
          <a:solidFill>
            <a:srgbClr val="FFFFFF">
              <a:shade val="85000"/>
            </a:srgbClr>
          </a:solidFill>
          <a:ln>
            <a:noFill/>
          </a:ln>
          <a:effectLst>
            <a:reflection blurRad="12700" stA="23000" endPos="28000" dist="5000" dir="5400000" sy="-100000" algn="bl" rotWithShape="0"/>
          </a:effectLst>
        </p:spPr>
      </p:pic>
    </p:spTree>
    <p:extLst>
      <p:ext uri="{BB962C8B-B14F-4D97-AF65-F5344CB8AC3E}">
        <p14:creationId xmlns:p14="http://schemas.microsoft.com/office/powerpoint/2010/main" val="1471903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841387" y="465575"/>
            <a:ext cx="8520600" cy="841800"/>
          </a:xfrm>
          <a:prstGeom prst="rect">
            <a:avLst/>
          </a:prstGeom>
          <a:ln>
            <a:noFill/>
          </a:ln>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 dirty="0">
                <a:solidFill>
                  <a:srgbClr val="FFBC00"/>
                </a:solidFill>
                <a:latin typeface="Coiny"/>
                <a:ea typeface="Coiny"/>
                <a:cs typeface="Coiny"/>
                <a:sym typeface="Coiny"/>
              </a:rPr>
              <a:t>Integracion con otras herramientas</a:t>
            </a:r>
            <a:endParaRPr dirty="0">
              <a:solidFill>
                <a:srgbClr val="FFBC00"/>
              </a:solidFill>
              <a:latin typeface="Coiny"/>
              <a:ea typeface="Coiny"/>
              <a:cs typeface="Coiny"/>
              <a:sym typeface="Coiny"/>
            </a:endParaRPr>
          </a:p>
        </p:txBody>
      </p:sp>
      <p:pic>
        <p:nvPicPr>
          <p:cNvPr id="133" name="Google Shape;133;p19"/>
          <p:cNvPicPr preferRelativeResize="0"/>
          <p:nvPr/>
        </p:nvPicPr>
        <p:blipFill>
          <a:blip r:embed="rId3">
            <a:alphaModFix/>
          </a:blip>
          <a:stretch>
            <a:fillRect/>
          </a:stretch>
        </p:blipFill>
        <p:spPr>
          <a:xfrm>
            <a:off x="469275" y="465575"/>
            <a:ext cx="744225" cy="879426"/>
          </a:xfrm>
          <a:prstGeom prst="rect">
            <a:avLst/>
          </a:prstGeom>
          <a:noFill/>
          <a:ln>
            <a:noFill/>
          </a:ln>
        </p:spPr>
      </p:pic>
      <p:pic>
        <p:nvPicPr>
          <p:cNvPr id="3" name="Imagen 2">
            <a:extLst>
              <a:ext uri="{FF2B5EF4-FFF2-40B4-BE49-F238E27FC236}">
                <a16:creationId xmlns:a16="http://schemas.microsoft.com/office/drawing/2014/main" id="{393775D3-C24C-42D2-A373-C46E1550914B}"/>
              </a:ext>
            </a:extLst>
          </p:cNvPr>
          <p:cNvPicPr>
            <a:picLocks noChangeAspect="1"/>
          </p:cNvPicPr>
          <p:nvPr/>
        </p:nvPicPr>
        <p:blipFill>
          <a:blip r:embed="rId4"/>
          <a:stretch>
            <a:fillRect/>
          </a:stretch>
        </p:blipFill>
        <p:spPr>
          <a:xfrm>
            <a:off x="819353" y="1720827"/>
            <a:ext cx="1585921" cy="6750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a:extLst>
              <a:ext uri="{FF2B5EF4-FFF2-40B4-BE49-F238E27FC236}">
                <a16:creationId xmlns:a16="http://schemas.microsoft.com/office/drawing/2014/main" id="{F9834F6C-3A73-4003-977F-A77417C6142F}"/>
              </a:ext>
            </a:extLst>
          </p:cNvPr>
          <p:cNvPicPr>
            <a:picLocks noChangeAspect="1"/>
          </p:cNvPicPr>
          <p:nvPr/>
        </p:nvPicPr>
        <p:blipFill>
          <a:blip r:embed="rId5"/>
          <a:stretch>
            <a:fillRect/>
          </a:stretch>
        </p:blipFill>
        <p:spPr>
          <a:xfrm>
            <a:off x="3062689" y="1720827"/>
            <a:ext cx="1232916" cy="671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a:extLst>
              <a:ext uri="{FF2B5EF4-FFF2-40B4-BE49-F238E27FC236}">
                <a16:creationId xmlns:a16="http://schemas.microsoft.com/office/drawing/2014/main" id="{A5081E29-502B-473E-B0C2-C1F890E2E7FB}"/>
              </a:ext>
            </a:extLst>
          </p:cNvPr>
          <p:cNvPicPr>
            <a:picLocks noChangeAspect="1"/>
          </p:cNvPicPr>
          <p:nvPr/>
        </p:nvPicPr>
        <p:blipFill>
          <a:blip r:embed="rId6"/>
          <a:stretch>
            <a:fillRect/>
          </a:stretch>
        </p:blipFill>
        <p:spPr>
          <a:xfrm>
            <a:off x="4848397" y="1739879"/>
            <a:ext cx="1448002" cy="5620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n 10">
            <a:extLst>
              <a:ext uri="{FF2B5EF4-FFF2-40B4-BE49-F238E27FC236}">
                <a16:creationId xmlns:a16="http://schemas.microsoft.com/office/drawing/2014/main" id="{3614E349-9127-4342-8C23-BD2EA886447B}"/>
              </a:ext>
            </a:extLst>
          </p:cNvPr>
          <p:cNvPicPr>
            <a:picLocks noChangeAspect="1"/>
          </p:cNvPicPr>
          <p:nvPr/>
        </p:nvPicPr>
        <p:blipFill>
          <a:blip r:embed="rId7"/>
          <a:stretch>
            <a:fillRect/>
          </a:stretch>
        </p:blipFill>
        <p:spPr>
          <a:xfrm>
            <a:off x="6953814" y="1684076"/>
            <a:ext cx="1286819" cy="6369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Imagen 12">
            <a:extLst>
              <a:ext uri="{FF2B5EF4-FFF2-40B4-BE49-F238E27FC236}">
                <a16:creationId xmlns:a16="http://schemas.microsoft.com/office/drawing/2014/main" id="{D3A7C965-3707-4028-B946-9FF839A8E35E}"/>
              </a:ext>
            </a:extLst>
          </p:cNvPr>
          <p:cNvPicPr>
            <a:picLocks noChangeAspect="1"/>
          </p:cNvPicPr>
          <p:nvPr/>
        </p:nvPicPr>
        <p:blipFill>
          <a:blip r:embed="rId8"/>
          <a:stretch>
            <a:fillRect/>
          </a:stretch>
        </p:blipFill>
        <p:spPr>
          <a:xfrm>
            <a:off x="773426" y="2812606"/>
            <a:ext cx="1967181" cy="562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Imagen 14">
            <a:extLst>
              <a:ext uri="{FF2B5EF4-FFF2-40B4-BE49-F238E27FC236}">
                <a16:creationId xmlns:a16="http://schemas.microsoft.com/office/drawing/2014/main" id="{B0DE640D-B332-463A-8019-3AAEB828B4F7}"/>
              </a:ext>
            </a:extLst>
          </p:cNvPr>
          <p:cNvPicPr>
            <a:picLocks noChangeAspect="1"/>
          </p:cNvPicPr>
          <p:nvPr/>
        </p:nvPicPr>
        <p:blipFill>
          <a:blip r:embed="rId9"/>
          <a:stretch>
            <a:fillRect/>
          </a:stretch>
        </p:blipFill>
        <p:spPr>
          <a:xfrm>
            <a:off x="3504597" y="2805533"/>
            <a:ext cx="2142163" cy="562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Imagen 16">
            <a:extLst>
              <a:ext uri="{FF2B5EF4-FFF2-40B4-BE49-F238E27FC236}">
                <a16:creationId xmlns:a16="http://schemas.microsoft.com/office/drawing/2014/main" id="{DDE46D39-DE44-4B43-BC9A-A39FA930F8A1}"/>
              </a:ext>
            </a:extLst>
          </p:cNvPr>
          <p:cNvPicPr>
            <a:picLocks noChangeAspect="1"/>
          </p:cNvPicPr>
          <p:nvPr/>
        </p:nvPicPr>
        <p:blipFill>
          <a:blip r:embed="rId10"/>
          <a:stretch>
            <a:fillRect/>
          </a:stretch>
        </p:blipFill>
        <p:spPr>
          <a:xfrm>
            <a:off x="841387" y="3699682"/>
            <a:ext cx="1448001" cy="8134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Imagen 18">
            <a:extLst>
              <a:ext uri="{FF2B5EF4-FFF2-40B4-BE49-F238E27FC236}">
                <a16:creationId xmlns:a16="http://schemas.microsoft.com/office/drawing/2014/main" id="{21530FB5-9756-45BF-9FF0-F4FD1AEFCF4D}"/>
              </a:ext>
            </a:extLst>
          </p:cNvPr>
          <p:cNvPicPr>
            <a:picLocks noChangeAspect="1"/>
          </p:cNvPicPr>
          <p:nvPr/>
        </p:nvPicPr>
        <p:blipFill>
          <a:blip r:embed="rId11"/>
          <a:stretch>
            <a:fillRect/>
          </a:stretch>
        </p:blipFill>
        <p:spPr>
          <a:xfrm>
            <a:off x="3130572" y="3699682"/>
            <a:ext cx="1097149" cy="754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Imagen 20">
            <a:extLst>
              <a:ext uri="{FF2B5EF4-FFF2-40B4-BE49-F238E27FC236}">
                <a16:creationId xmlns:a16="http://schemas.microsoft.com/office/drawing/2014/main" id="{D83B85BD-CFC5-4EAF-AD70-B1C43208EF4A}"/>
              </a:ext>
            </a:extLst>
          </p:cNvPr>
          <p:cNvPicPr>
            <a:picLocks noChangeAspect="1"/>
          </p:cNvPicPr>
          <p:nvPr/>
        </p:nvPicPr>
        <p:blipFill>
          <a:blip r:embed="rId12"/>
          <a:stretch>
            <a:fillRect/>
          </a:stretch>
        </p:blipFill>
        <p:spPr>
          <a:xfrm>
            <a:off x="4728421" y="3699682"/>
            <a:ext cx="2116638" cy="754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Imagen 22">
            <a:extLst>
              <a:ext uri="{FF2B5EF4-FFF2-40B4-BE49-F238E27FC236}">
                <a16:creationId xmlns:a16="http://schemas.microsoft.com/office/drawing/2014/main" id="{227B3F72-3A94-4166-95F6-6119FE8FE0AA}"/>
              </a:ext>
            </a:extLst>
          </p:cNvPr>
          <p:cNvPicPr>
            <a:picLocks noChangeAspect="1"/>
          </p:cNvPicPr>
          <p:nvPr/>
        </p:nvPicPr>
        <p:blipFill>
          <a:blip r:embed="rId13"/>
          <a:stretch>
            <a:fillRect/>
          </a:stretch>
        </p:blipFill>
        <p:spPr>
          <a:xfrm>
            <a:off x="6953813" y="2750148"/>
            <a:ext cx="1286819" cy="682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Imagen 24">
            <a:extLst>
              <a:ext uri="{FF2B5EF4-FFF2-40B4-BE49-F238E27FC236}">
                <a16:creationId xmlns:a16="http://schemas.microsoft.com/office/drawing/2014/main" id="{C208092F-BA4C-4151-B2FC-ACEE221B753E}"/>
              </a:ext>
            </a:extLst>
          </p:cNvPr>
          <p:cNvPicPr>
            <a:picLocks noChangeAspect="1"/>
          </p:cNvPicPr>
          <p:nvPr/>
        </p:nvPicPr>
        <p:blipFill>
          <a:blip r:embed="rId14"/>
          <a:stretch>
            <a:fillRect/>
          </a:stretch>
        </p:blipFill>
        <p:spPr>
          <a:xfrm>
            <a:off x="7090756" y="3778029"/>
            <a:ext cx="1232916" cy="6567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idx="2"/>
          </p:nvPr>
        </p:nvSpPr>
        <p:spPr>
          <a:xfrm>
            <a:off x="412234" y="266535"/>
            <a:ext cx="7281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Tipos de Aplicaciones</a:t>
            </a:r>
            <a:endParaRPr dirty="0"/>
          </a:p>
        </p:txBody>
      </p:sp>
      <p:pic>
        <p:nvPicPr>
          <p:cNvPr id="231" name="Google Shape;231;p28"/>
          <p:cNvPicPr preferRelativeResize="0"/>
          <p:nvPr/>
        </p:nvPicPr>
        <p:blipFill>
          <a:blip r:embed="rId3">
            <a:alphaModFix/>
          </a:blip>
          <a:stretch>
            <a:fillRect/>
          </a:stretch>
        </p:blipFill>
        <p:spPr>
          <a:xfrm>
            <a:off x="7851970" y="465575"/>
            <a:ext cx="744225" cy="879426"/>
          </a:xfrm>
          <a:prstGeom prst="rect">
            <a:avLst/>
          </a:prstGeom>
          <a:noFill/>
          <a:ln>
            <a:noFill/>
          </a:ln>
        </p:spPr>
      </p:pic>
      <p:pic>
        <p:nvPicPr>
          <p:cNvPr id="232" name="Google Shape;232;p28"/>
          <p:cNvPicPr preferRelativeResize="0"/>
          <p:nvPr/>
        </p:nvPicPr>
        <p:blipFill>
          <a:blip r:embed="rId4">
            <a:alphaModFix/>
          </a:blip>
          <a:stretch>
            <a:fillRect/>
          </a:stretch>
        </p:blipFill>
        <p:spPr>
          <a:xfrm>
            <a:off x="-1475875" y="4282151"/>
            <a:ext cx="4267198" cy="2049703"/>
          </a:xfrm>
          <a:prstGeom prst="rect">
            <a:avLst/>
          </a:prstGeom>
          <a:noFill/>
          <a:ln>
            <a:noFill/>
          </a:ln>
        </p:spPr>
      </p:pic>
      <p:pic>
        <p:nvPicPr>
          <p:cNvPr id="233" name="Google Shape;233;p28"/>
          <p:cNvPicPr preferRelativeResize="0"/>
          <p:nvPr/>
        </p:nvPicPr>
        <p:blipFill>
          <a:blip r:embed="rId5">
            <a:alphaModFix/>
          </a:blip>
          <a:stretch>
            <a:fillRect/>
          </a:stretch>
        </p:blipFill>
        <p:spPr>
          <a:xfrm>
            <a:off x="4790900" y="1443597"/>
            <a:ext cx="3901230" cy="3493698"/>
          </a:xfrm>
          <a:prstGeom prst="rect">
            <a:avLst/>
          </a:prstGeom>
          <a:noFill/>
          <a:ln>
            <a:noFill/>
          </a:ln>
        </p:spPr>
      </p:pic>
      <p:pic>
        <p:nvPicPr>
          <p:cNvPr id="8194" name="Picture 2" descr="Analytics Website Dashboard using Python and Streamlit Library with MYSQL  database (Data Science)">
            <a:extLst>
              <a:ext uri="{FF2B5EF4-FFF2-40B4-BE49-F238E27FC236}">
                <a16:creationId xmlns:a16="http://schemas.microsoft.com/office/drawing/2014/main" id="{757D7B51-8D2E-46FD-9CA7-AB1C60F220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8152" y="1200275"/>
            <a:ext cx="5125496" cy="288309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CEAA1565-2D5C-42CD-9A70-C07F8A1D63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8487" y="1187584"/>
            <a:ext cx="6103088" cy="323590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hiny vs Power BI: cuál es la mejor opción a la hora de hacer un dashboard">
            <a:extLst>
              <a:ext uri="{FF2B5EF4-FFF2-40B4-BE49-F238E27FC236}">
                <a16:creationId xmlns:a16="http://schemas.microsoft.com/office/drawing/2014/main" id="{F980C07D-1D58-48C9-9DE8-8AD2B2444B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0339" y="1301347"/>
            <a:ext cx="5943600" cy="31337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reate Dashboard Faster using Streamlit">
            <a:extLst>
              <a:ext uri="{FF2B5EF4-FFF2-40B4-BE49-F238E27FC236}">
                <a16:creationId xmlns:a16="http://schemas.microsoft.com/office/drawing/2014/main" id="{B9607DDA-B006-4083-B219-DD1F18E15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3004" y="1662387"/>
            <a:ext cx="6222022" cy="337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47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fade">
                                      <p:cBhvr>
                                        <p:cTn id="7" dur="500"/>
                                        <p:tgtEl>
                                          <p:spTgt spid="8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6"/>
                                        </p:tgtEl>
                                        <p:attrNameLst>
                                          <p:attrName>style.visibility</p:attrName>
                                        </p:attrNameLst>
                                      </p:cBhvr>
                                      <p:to>
                                        <p:strVal val="visible"/>
                                      </p:to>
                                    </p:set>
                                    <p:animEffect transition="in" filter="fade">
                                      <p:cBhvr>
                                        <p:cTn id="1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1"/>
          <p:cNvPicPr preferRelativeResize="0"/>
          <p:nvPr/>
        </p:nvPicPr>
        <p:blipFill>
          <a:blip r:embed="rId3">
            <a:alphaModFix/>
          </a:blip>
          <a:stretch>
            <a:fillRect/>
          </a:stretch>
        </p:blipFill>
        <p:spPr>
          <a:xfrm rot="10800000" flipH="1">
            <a:off x="5402171" y="1019850"/>
            <a:ext cx="4320926" cy="3268224"/>
          </a:xfrm>
          <a:prstGeom prst="rect">
            <a:avLst/>
          </a:prstGeom>
          <a:noFill/>
          <a:ln>
            <a:noFill/>
          </a:ln>
        </p:spPr>
      </p:pic>
      <p:sp>
        <p:nvSpPr>
          <p:cNvPr id="145" name="Google Shape;145;p21"/>
          <p:cNvSpPr txBox="1">
            <a:spLocks noGrp="1"/>
          </p:cNvSpPr>
          <p:nvPr>
            <p:ph type="title" idx="2"/>
          </p:nvPr>
        </p:nvSpPr>
        <p:spPr>
          <a:xfrm>
            <a:off x="491450" y="1173175"/>
            <a:ext cx="8162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BO" dirty="0"/>
              <a:t>Objetivos de la Charla</a:t>
            </a:r>
            <a:endParaRPr dirty="0">
              <a:solidFill>
                <a:srgbClr val="FFBC00"/>
              </a:solidFill>
            </a:endParaRPr>
          </a:p>
        </p:txBody>
      </p:sp>
      <p:sp>
        <p:nvSpPr>
          <p:cNvPr id="146" name="Google Shape;146;p21"/>
          <p:cNvSpPr/>
          <p:nvPr/>
        </p:nvSpPr>
        <p:spPr>
          <a:xfrm>
            <a:off x="-1034625" y="1819938"/>
            <a:ext cx="6436796" cy="2468136"/>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FB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47" name="Google Shape;147;p21"/>
          <p:cNvSpPr txBox="1"/>
          <p:nvPr/>
        </p:nvSpPr>
        <p:spPr>
          <a:xfrm>
            <a:off x="253553" y="1922942"/>
            <a:ext cx="4138500" cy="2031295"/>
          </a:xfrm>
          <a:prstGeom prst="rect">
            <a:avLst/>
          </a:prstGeom>
          <a:noFill/>
          <a:ln>
            <a:noFill/>
          </a:ln>
        </p:spPr>
        <p:txBody>
          <a:bodyPr spcFirstLastPara="1" wrap="square" lIns="91425" tIns="91425" rIns="91425" bIns="91425" anchor="t" anchorCtr="0">
            <a:spAutoFit/>
          </a:bodyPr>
          <a:lstStyle/>
          <a:p>
            <a:pPr marL="285750" lvl="0" indent="-285750" algn="just" rtl="0">
              <a:spcBef>
                <a:spcPts val="0"/>
              </a:spcBef>
              <a:spcAft>
                <a:spcPts val="0"/>
              </a:spcAft>
              <a:buFont typeface="Wingdings" panose="05000000000000000000" pitchFamily="2" charset="2"/>
              <a:buChar char="q"/>
            </a:pPr>
            <a:r>
              <a:rPr lang="es-ES" sz="1500" dirty="0">
                <a:solidFill>
                  <a:schemeClr val="bg1"/>
                </a:solidFill>
                <a:latin typeface="Montserrat"/>
                <a:ea typeface="Montserrat"/>
                <a:cs typeface="Montserrat"/>
                <a:sym typeface="Montserrat"/>
              </a:rPr>
              <a:t>Entender qué es </a:t>
            </a:r>
            <a:r>
              <a:rPr lang="es-ES" sz="1500" dirty="0" err="1">
                <a:solidFill>
                  <a:schemeClr val="bg1"/>
                </a:solidFill>
                <a:latin typeface="Montserrat"/>
                <a:ea typeface="Montserrat"/>
                <a:cs typeface="Montserrat"/>
                <a:sym typeface="Montserrat"/>
              </a:rPr>
              <a:t>Streamlit</a:t>
            </a:r>
            <a:r>
              <a:rPr lang="es-ES" sz="1500" dirty="0">
                <a:solidFill>
                  <a:schemeClr val="bg1"/>
                </a:solidFill>
                <a:latin typeface="Montserrat"/>
                <a:ea typeface="Montserrat"/>
                <a:cs typeface="Montserrat"/>
                <a:sym typeface="Montserrat"/>
              </a:rPr>
              <a:t> y sus ventajas.</a:t>
            </a:r>
          </a:p>
          <a:p>
            <a:pPr marL="285750" lvl="0" indent="-285750" algn="just" rtl="0">
              <a:spcBef>
                <a:spcPts val="0"/>
              </a:spcBef>
              <a:spcAft>
                <a:spcPts val="0"/>
              </a:spcAft>
              <a:buFont typeface="Wingdings" panose="05000000000000000000" pitchFamily="2" charset="2"/>
              <a:buChar char="q"/>
            </a:pPr>
            <a:r>
              <a:rPr lang="es-ES" sz="1500" dirty="0">
                <a:solidFill>
                  <a:schemeClr val="bg1"/>
                </a:solidFill>
                <a:latin typeface="Montserrat"/>
                <a:ea typeface="Montserrat"/>
                <a:cs typeface="Montserrat"/>
                <a:sym typeface="Montserrat"/>
              </a:rPr>
              <a:t>Empezar con Streamlit.</a:t>
            </a:r>
          </a:p>
          <a:p>
            <a:pPr marL="285750" lvl="0" indent="-285750" algn="just" rtl="0">
              <a:spcBef>
                <a:spcPts val="0"/>
              </a:spcBef>
              <a:spcAft>
                <a:spcPts val="0"/>
              </a:spcAft>
              <a:buFont typeface="Wingdings" panose="05000000000000000000" pitchFamily="2" charset="2"/>
              <a:buChar char="q"/>
            </a:pPr>
            <a:r>
              <a:rPr lang="es-ES" sz="1500" dirty="0">
                <a:solidFill>
                  <a:schemeClr val="bg1"/>
                </a:solidFill>
                <a:latin typeface="Montserrat"/>
                <a:ea typeface="Montserrat"/>
                <a:cs typeface="Montserrat"/>
                <a:sym typeface="Montserrat"/>
              </a:rPr>
              <a:t>Explorar los componentes básicos y widgets interactivos.</a:t>
            </a:r>
          </a:p>
          <a:p>
            <a:pPr marL="285750" lvl="0" indent="-285750" algn="just" rtl="0">
              <a:spcBef>
                <a:spcPts val="0"/>
              </a:spcBef>
              <a:spcAft>
                <a:spcPts val="0"/>
              </a:spcAft>
              <a:buFont typeface="Wingdings" panose="05000000000000000000" pitchFamily="2" charset="2"/>
              <a:buChar char="q"/>
            </a:pPr>
            <a:r>
              <a:rPr lang="es-ES" sz="1500" dirty="0">
                <a:solidFill>
                  <a:schemeClr val="bg1"/>
                </a:solidFill>
                <a:latin typeface="Montserrat"/>
                <a:ea typeface="Montserrat"/>
                <a:cs typeface="Montserrat"/>
                <a:sym typeface="Montserrat"/>
              </a:rPr>
              <a:t>Ver ejemplos y aplicaciones.</a:t>
            </a:r>
          </a:p>
          <a:p>
            <a:pPr marL="285750" lvl="0" indent="-285750" algn="just" rtl="0">
              <a:spcBef>
                <a:spcPts val="0"/>
              </a:spcBef>
              <a:spcAft>
                <a:spcPts val="0"/>
              </a:spcAft>
              <a:buFont typeface="Wingdings" panose="05000000000000000000" pitchFamily="2" charset="2"/>
              <a:buChar char="q"/>
            </a:pPr>
            <a:r>
              <a:rPr lang="es-ES" sz="1500" dirty="0">
                <a:solidFill>
                  <a:schemeClr val="bg1"/>
                </a:solidFill>
                <a:latin typeface="Montserrat"/>
                <a:ea typeface="Montserrat"/>
                <a:cs typeface="Montserrat"/>
                <a:sym typeface="Montserrat"/>
              </a:rPr>
              <a:t>Conocer cómo integrar bibliotecas de visualización y desplegar aplicaciones.</a:t>
            </a:r>
          </a:p>
        </p:txBody>
      </p:sp>
      <p:pic>
        <p:nvPicPr>
          <p:cNvPr id="148" name="Google Shape;148;p21"/>
          <p:cNvPicPr preferRelativeResize="0"/>
          <p:nvPr/>
        </p:nvPicPr>
        <p:blipFill>
          <a:blip r:embed="rId4">
            <a:alphaModFix/>
          </a:blip>
          <a:stretch>
            <a:fillRect/>
          </a:stretch>
        </p:blipFill>
        <p:spPr>
          <a:xfrm flipH="1">
            <a:off x="5756530" y="1745864"/>
            <a:ext cx="3387470" cy="2193326"/>
          </a:xfrm>
          <a:prstGeom prst="rect">
            <a:avLst/>
          </a:prstGeom>
          <a:noFill/>
          <a:ln>
            <a:noFill/>
          </a:ln>
        </p:spPr>
      </p:pic>
      <p:pic>
        <p:nvPicPr>
          <p:cNvPr id="149" name="Google Shape;149;p21"/>
          <p:cNvPicPr preferRelativeResize="0"/>
          <p:nvPr/>
        </p:nvPicPr>
        <p:blipFill>
          <a:blip r:embed="rId5">
            <a:alphaModFix/>
          </a:blip>
          <a:stretch>
            <a:fillRect/>
          </a:stretch>
        </p:blipFill>
        <p:spPr>
          <a:xfrm>
            <a:off x="7851970" y="465575"/>
            <a:ext cx="744225" cy="879426"/>
          </a:xfrm>
          <a:prstGeom prst="rect">
            <a:avLst/>
          </a:prstGeom>
          <a:noFill/>
          <a:ln>
            <a:noFill/>
          </a:ln>
        </p:spPr>
      </p:pic>
      <p:pic>
        <p:nvPicPr>
          <p:cNvPr id="150" name="Google Shape;150;p21"/>
          <p:cNvPicPr preferRelativeResize="0"/>
          <p:nvPr/>
        </p:nvPicPr>
        <p:blipFill>
          <a:blip r:embed="rId6">
            <a:alphaModFix/>
          </a:blip>
          <a:stretch>
            <a:fillRect/>
          </a:stretch>
        </p:blipFill>
        <p:spPr>
          <a:xfrm rot="-2059804">
            <a:off x="8714473" y="2498113"/>
            <a:ext cx="147273" cy="1472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idx="2"/>
          </p:nvPr>
        </p:nvSpPr>
        <p:spPr>
          <a:xfrm>
            <a:off x="412234" y="266535"/>
            <a:ext cx="7281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BO" dirty="0"/>
              <a:t>R</a:t>
            </a:r>
            <a:r>
              <a:rPr lang="es" dirty="0"/>
              <a:t>egistro de Autos</a:t>
            </a:r>
            <a:endParaRPr dirty="0"/>
          </a:p>
        </p:txBody>
      </p:sp>
      <p:pic>
        <p:nvPicPr>
          <p:cNvPr id="231" name="Google Shape;231;p28"/>
          <p:cNvPicPr preferRelativeResize="0"/>
          <p:nvPr/>
        </p:nvPicPr>
        <p:blipFill>
          <a:blip r:embed="rId3">
            <a:alphaModFix/>
          </a:blip>
          <a:stretch>
            <a:fillRect/>
          </a:stretch>
        </p:blipFill>
        <p:spPr>
          <a:xfrm>
            <a:off x="7851970" y="465575"/>
            <a:ext cx="744225" cy="879426"/>
          </a:xfrm>
          <a:prstGeom prst="rect">
            <a:avLst/>
          </a:prstGeom>
          <a:noFill/>
          <a:ln>
            <a:noFill/>
          </a:ln>
        </p:spPr>
      </p:pic>
      <p:pic>
        <p:nvPicPr>
          <p:cNvPr id="232" name="Google Shape;232;p28"/>
          <p:cNvPicPr preferRelativeResize="0"/>
          <p:nvPr/>
        </p:nvPicPr>
        <p:blipFill>
          <a:blip r:embed="rId4">
            <a:alphaModFix/>
          </a:blip>
          <a:stretch>
            <a:fillRect/>
          </a:stretch>
        </p:blipFill>
        <p:spPr>
          <a:xfrm>
            <a:off x="-1475875" y="4282151"/>
            <a:ext cx="4267198" cy="2049703"/>
          </a:xfrm>
          <a:prstGeom prst="rect">
            <a:avLst/>
          </a:prstGeom>
          <a:noFill/>
          <a:ln>
            <a:noFill/>
          </a:ln>
        </p:spPr>
      </p:pic>
      <p:pic>
        <p:nvPicPr>
          <p:cNvPr id="233" name="Google Shape;233;p28"/>
          <p:cNvPicPr preferRelativeResize="0"/>
          <p:nvPr/>
        </p:nvPicPr>
        <p:blipFill>
          <a:blip r:embed="rId5">
            <a:alphaModFix/>
          </a:blip>
          <a:stretch>
            <a:fillRect/>
          </a:stretch>
        </p:blipFill>
        <p:spPr>
          <a:xfrm>
            <a:off x="4790900" y="1443597"/>
            <a:ext cx="3901230" cy="3493698"/>
          </a:xfrm>
          <a:prstGeom prst="rect">
            <a:avLst/>
          </a:prstGeom>
          <a:noFill/>
          <a:ln>
            <a:noFill/>
          </a:ln>
        </p:spPr>
      </p:pic>
      <p:pic>
        <p:nvPicPr>
          <p:cNvPr id="5" name="Imagen 4">
            <a:extLst>
              <a:ext uri="{FF2B5EF4-FFF2-40B4-BE49-F238E27FC236}">
                <a16:creationId xmlns:a16="http://schemas.microsoft.com/office/drawing/2014/main" id="{70BCCF2A-598B-4151-A9F7-D0A77DB9C1FF}"/>
              </a:ext>
            </a:extLst>
          </p:cNvPr>
          <p:cNvPicPr>
            <a:picLocks noChangeAspect="1"/>
          </p:cNvPicPr>
          <p:nvPr/>
        </p:nvPicPr>
        <p:blipFill>
          <a:blip r:embed="rId6"/>
          <a:stretch>
            <a:fillRect/>
          </a:stretch>
        </p:blipFill>
        <p:spPr>
          <a:xfrm>
            <a:off x="547805" y="950654"/>
            <a:ext cx="1629002" cy="457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a:extLst>
              <a:ext uri="{FF2B5EF4-FFF2-40B4-BE49-F238E27FC236}">
                <a16:creationId xmlns:a16="http://schemas.microsoft.com/office/drawing/2014/main" id="{14BC300F-47BF-4F63-B37C-322AF8482F53}"/>
              </a:ext>
            </a:extLst>
          </p:cNvPr>
          <p:cNvPicPr>
            <a:picLocks noChangeAspect="1"/>
          </p:cNvPicPr>
          <p:nvPr/>
        </p:nvPicPr>
        <p:blipFill>
          <a:blip r:embed="rId7"/>
          <a:stretch>
            <a:fillRect/>
          </a:stretch>
        </p:blipFill>
        <p:spPr>
          <a:xfrm>
            <a:off x="1362306" y="1536167"/>
            <a:ext cx="6777431" cy="3401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4" name="Picture 2" descr="An Introduction to pandas — Python's Data Analysis Library | by Gaurav Garg  | Python in Plain English">
            <a:extLst>
              <a:ext uri="{FF2B5EF4-FFF2-40B4-BE49-F238E27FC236}">
                <a16:creationId xmlns:a16="http://schemas.microsoft.com/office/drawing/2014/main" id="{389D9129-1BB6-4A1C-AB63-6245E41A77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0448" y="864390"/>
            <a:ext cx="1385061" cy="579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497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F0D5242-4678-439F-A08E-C5FF53AF8D40}"/>
              </a:ext>
            </a:extLst>
          </p:cNvPr>
          <p:cNvPicPr>
            <a:picLocks noChangeAspect="1"/>
          </p:cNvPicPr>
          <p:nvPr/>
        </p:nvPicPr>
        <p:blipFill>
          <a:blip r:embed="rId2"/>
          <a:stretch>
            <a:fillRect/>
          </a:stretch>
        </p:blipFill>
        <p:spPr>
          <a:xfrm>
            <a:off x="882502" y="1153868"/>
            <a:ext cx="7378995" cy="37273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Google Shape;229;p28">
            <a:extLst>
              <a:ext uri="{FF2B5EF4-FFF2-40B4-BE49-F238E27FC236}">
                <a16:creationId xmlns:a16="http://schemas.microsoft.com/office/drawing/2014/main" id="{C74ED3A8-5855-4005-B277-0480BC9449D8}"/>
              </a:ext>
            </a:extLst>
          </p:cNvPr>
          <p:cNvSpPr txBox="1">
            <a:spLocks/>
          </p:cNvSpPr>
          <p:nvPr/>
        </p:nvSpPr>
        <p:spPr>
          <a:xfrm>
            <a:off x="412234" y="266535"/>
            <a:ext cx="72819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BO" sz="2500" dirty="0">
                <a:solidFill>
                  <a:srgbClr val="FFC000"/>
                </a:solidFill>
                <a:latin typeface="Coiny" panose="020B0604020202020204" charset="0"/>
              </a:rPr>
              <a:t>DATA – Integrando con Machine Learning</a:t>
            </a:r>
          </a:p>
        </p:txBody>
      </p:sp>
      <p:pic>
        <p:nvPicPr>
          <p:cNvPr id="1026" name="Picture 2" descr="scikit-learn - Wikipedia">
            <a:extLst>
              <a:ext uri="{FF2B5EF4-FFF2-40B4-BE49-F238E27FC236}">
                <a16:creationId xmlns:a16="http://schemas.microsoft.com/office/drawing/2014/main" id="{2D0870C0-AE91-4E0A-BF14-8DD1A6255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158" y="343990"/>
            <a:ext cx="1212110" cy="6525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7724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AC4ED4E-3F46-4E45-9F54-DB2D03B063E3}"/>
              </a:ext>
            </a:extLst>
          </p:cNvPr>
          <p:cNvPicPr>
            <a:picLocks noChangeAspect="1"/>
          </p:cNvPicPr>
          <p:nvPr/>
        </p:nvPicPr>
        <p:blipFill>
          <a:blip r:embed="rId2"/>
          <a:stretch>
            <a:fillRect/>
          </a:stretch>
        </p:blipFill>
        <p:spPr>
          <a:xfrm>
            <a:off x="1095153" y="1040966"/>
            <a:ext cx="7304568" cy="3665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Google Shape;229;p28">
            <a:extLst>
              <a:ext uri="{FF2B5EF4-FFF2-40B4-BE49-F238E27FC236}">
                <a16:creationId xmlns:a16="http://schemas.microsoft.com/office/drawing/2014/main" id="{A8D8F9CC-D823-4DE0-80B5-9EF0F31A6ABE}"/>
              </a:ext>
            </a:extLst>
          </p:cNvPr>
          <p:cNvSpPr txBox="1">
            <a:spLocks/>
          </p:cNvSpPr>
          <p:nvPr/>
        </p:nvSpPr>
        <p:spPr>
          <a:xfrm>
            <a:off x="412234" y="266535"/>
            <a:ext cx="72819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BO" sz="2500" dirty="0">
                <a:solidFill>
                  <a:srgbClr val="FFC000"/>
                </a:solidFill>
                <a:latin typeface="Coiny" panose="020B0604020202020204" charset="0"/>
              </a:rPr>
              <a:t>Integrando con </a:t>
            </a:r>
            <a:r>
              <a:rPr lang="es-BO" sz="2500" dirty="0" err="1">
                <a:solidFill>
                  <a:srgbClr val="FFC000"/>
                </a:solidFill>
                <a:latin typeface="Coiny" panose="020B0604020202020204" charset="0"/>
              </a:rPr>
              <a:t>Graficos</a:t>
            </a:r>
            <a:endParaRPr lang="es-BO" sz="2500" dirty="0">
              <a:solidFill>
                <a:srgbClr val="FFC000"/>
              </a:solidFill>
              <a:latin typeface="Coiny" panose="020B0604020202020204" charset="0"/>
            </a:endParaRPr>
          </a:p>
        </p:txBody>
      </p:sp>
      <p:pic>
        <p:nvPicPr>
          <p:cNvPr id="2050" name="Picture 2" descr="Interactive Visualization with Plotly Express">
            <a:extLst>
              <a:ext uri="{FF2B5EF4-FFF2-40B4-BE49-F238E27FC236}">
                <a16:creationId xmlns:a16="http://schemas.microsoft.com/office/drawing/2014/main" id="{427F98F9-A8C8-41EB-A653-83360FA06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3835"/>
            <a:ext cx="1554191" cy="515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a:extLst>
              <a:ext uri="{FF2B5EF4-FFF2-40B4-BE49-F238E27FC236}">
                <a16:creationId xmlns:a16="http://schemas.microsoft.com/office/drawing/2014/main" id="{B4132B1D-5FB3-44C1-AF8F-5CAB018717EF}"/>
              </a:ext>
            </a:extLst>
          </p:cNvPr>
          <p:cNvPicPr>
            <a:picLocks noChangeAspect="1"/>
          </p:cNvPicPr>
          <p:nvPr/>
        </p:nvPicPr>
        <p:blipFill>
          <a:blip r:embed="rId4"/>
          <a:stretch>
            <a:fillRect/>
          </a:stretch>
        </p:blipFill>
        <p:spPr>
          <a:xfrm>
            <a:off x="6380946" y="304690"/>
            <a:ext cx="2307042" cy="553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2912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1"/>
          <p:cNvPicPr preferRelativeResize="0"/>
          <p:nvPr/>
        </p:nvPicPr>
        <p:blipFill>
          <a:blip r:embed="rId3">
            <a:alphaModFix/>
          </a:blip>
          <a:stretch>
            <a:fillRect/>
          </a:stretch>
        </p:blipFill>
        <p:spPr>
          <a:xfrm>
            <a:off x="7851970" y="465575"/>
            <a:ext cx="744225" cy="879426"/>
          </a:xfrm>
          <a:prstGeom prst="rect">
            <a:avLst/>
          </a:prstGeom>
          <a:noFill/>
          <a:ln>
            <a:noFill/>
          </a:ln>
        </p:spPr>
      </p:pic>
      <p:sp>
        <p:nvSpPr>
          <p:cNvPr id="392" name="Google Shape;392;p41"/>
          <p:cNvSpPr txBox="1">
            <a:spLocks noGrp="1"/>
          </p:cNvSpPr>
          <p:nvPr>
            <p:ph type="title" idx="2"/>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solidFill>
                  <a:srgbClr val="FFBC00"/>
                </a:solidFill>
              </a:rPr>
              <a:t>Comparacion entre Bibliotecas Gráficas </a:t>
            </a:r>
            <a:endParaRPr dirty="0">
              <a:solidFill>
                <a:srgbClr val="FFBC00"/>
              </a:solidFill>
            </a:endParaRPr>
          </a:p>
        </p:txBody>
      </p:sp>
      <p:graphicFrame>
        <p:nvGraphicFramePr>
          <p:cNvPr id="393" name="Google Shape;393;p41"/>
          <p:cNvGraphicFramePr/>
          <p:nvPr/>
        </p:nvGraphicFramePr>
        <p:xfrm>
          <a:off x="607806" y="1176835"/>
          <a:ext cx="7523823" cy="3689453"/>
        </p:xfrm>
        <a:graphic>
          <a:graphicData uri="http://schemas.openxmlformats.org/drawingml/2006/table">
            <a:tbl>
              <a:tblPr>
                <a:noFill/>
              </a:tblPr>
              <a:tblGrid>
                <a:gridCol w="2328519">
                  <a:extLst>
                    <a:ext uri="{9D8B030D-6E8A-4147-A177-3AD203B41FA5}">
                      <a16:colId xmlns:a16="http://schemas.microsoft.com/office/drawing/2014/main" val="20000"/>
                    </a:ext>
                  </a:extLst>
                </a:gridCol>
                <a:gridCol w="2597652">
                  <a:extLst>
                    <a:ext uri="{9D8B030D-6E8A-4147-A177-3AD203B41FA5}">
                      <a16:colId xmlns:a16="http://schemas.microsoft.com/office/drawing/2014/main" val="20001"/>
                    </a:ext>
                  </a:extLst>
                </a:gridCol>
                <a:gridCol w="2597652">
                  <a:extLst>
                    <a:ext uri="{9D8B030D-6E8A-4147-A177-3AD203B41FA5}">
                      <a16:colId xmlns:a16="http://schemas.microsoft.com/office/drawing/2014/main" val="20002"/>
                    </a:ext>
                  </a:extLst>
                </a:gridCol>
              </a:tblGrid>
              <a:tr h="529968">
                <a:tc>
                  <a:txBody>
                    <a:bodyPr/>
                    <a:lstStyle/>
                    <a:p>
                      <a:pPr algn="ctr">
                        <a:lnSpc>
                          <a:spcPct val="107000"/>
                        </a:lnSpc>
                        <a:spcAft>
                          <a:spcPts val="0"/>
                        </a:spcAft>
                      </a:pPr>
                      <a:r>
                        <a:rPr lang="es-BO" sz="1200" b="1"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rPr>
                        <a:t>Característica</a:t>
                      </a:r>
                      <a:endParaRPr lang="es-BO" sz="1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9525" cap="flat" cmpd="sng">
                      <a:solidFill>
                        <a:srgbClr val="451B5A"/>
                      </a:solidFill>
                      <a:prstDash val="solid"/>
                      <a:round/>
                      <a:headEnd type="none" w="sm" len="sm"/>
                      <a:tailEnd type="none" w="sm" len="sm"/>
                    </a:lnL>
                    <a:lnR w="9525" cap="flat" cmpd="sng" algn="ctr">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42673"/>
                        </a:gs>
                        <a:gs pos="100000">
                          <a:srgbClr val="201A3E"/>
                        </a:gs>
                      </a:gsLst>
                      <a:path path="circle">
                        <a:fillToRect l="50000" t="50000" r="50000" b="50000"/>
                      </a:path>
                    </a:gradFill>
                  </a:tcPr>
                </a:tc>
                <a:tc>
                  <a:txBody>
                    <a:bodyPr/>
                    <a:lstStyle/>
                    <a:p>
                      <a:pPr algn="ctr">
                        <a:lnSpc>
                          <a:spcPct val="107000"/>
                        </a:lnSpc>
                        <a:spcAft>
                          <a:spcPts val="0"/>
                        </a:spcAft>
                      </a:pPr>
                      <a:endParaRPr lang="es-BO" sz="1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9525" cap="flat" cmpd="sng" algn="ctr">
                      <a:solidFill>
                        <a:srgbClr val="451B5A"/>
                      </a:solidFill>
                      <a:prstDash val="solid"/>
                      <a:round/>
                      <a:headEnd type="none" w="sm" len="sm"/>
                      <a:tailEnd type="none" w="sm" len="sm"/>
                    </a:lnL>
                    <a:lnR w="9525" cap="flat" cmpd="sng">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FFBC00"/>
                        </a:gs>
                        <a:gs pos="100000">
                          <a:srgbClr val="F74594"/>
                        </a:gs>
                      </a:gsLst>
                      <a:lin ang="2700006" scaled="0"/>
                    </a:gradFill>
                  </a:tcPr>
                </a:tc>
                <a:tc>
                  <a:txBody>
                    <a:bodyPr/>
                    <a:lstStyle/>
                    <a:p>
                      <a:pPr algn="ctr">
                        <a:lnSpc>
                          <a:spcPct val="107000"/>
                        </a:lnSpc>
                        <a:spcAft>
                          <a:spcPts val="0"/>
                        </a:spcAft>
                      </a:pPr>
                      <a:endParaRPr lang="es-BO" sz="1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9525" cap="flat" cmpd="sng">
                      <a:solidFill>
                        <a:srgbClr val="451B5A"/>
                      </a:solidFill>
                      <a:prstDash val="solid"/>
                      <a:round/>
                      <a:headEnd type="none" w="sm" len="sm"/>
                      <a:tailEnd type="none" w="sm" len="sm"/>
                    </a:lnL>
                    <a:lnR w="9525" cap="flat" cmpd="sng">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C2774"/>
                        </a:gs>
                        <a:gs pos="100000">
                          <a:srgbClr val="C525B8"/>
                        </a:gs>
                      </a:gsLst>
                      <a:lin ang="0" scaled="0"/>
                    </a:gradFill>
                  </a:tcPr>
                </a:tc>
                <a:extLst>
                  <a:ext uri="{0D108BD9-81ED-4DB2-BD59-A6C34878D82A}">
                    <a16:rowId xmlns:a16="http://schemas.microsoft.com/office/drawing/2014/main" val="10000"/>
                  </a:ext>
                </a:extLst>
              </a:tr>
              <a:tr h="529968">
                <a:tc>
                  <a:txBody>
                    <a:bodyPr/>
                    <a:lstStyle/>
                    <a:p>
                      <a:pPr algn="ctr">
                        <a:lnSpc>
                          <a:spcPct val="107000"/>
                        </a:lnSpc>
                        <a:spcAft>
                          <a:spcPts val="0"/>
                        </a:spcAft>
                      </a:pPr>
                      <a:r>
                        <a:rPr lang="es-BO" sz="1200" b="1"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rPr>
                        <a:t>Enfoque</a:t>
                      </a:r>
                      <a:endParaRPr lang="es-BO" sz="1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9525" cap="flat" cmpd="sng">
                      <a:solidFill>
                        <a:srgbClr val="451B5A"/>
                      </a:solidFill>
                      <a:prstDash val="solid"/>
                      <a:round/>
                      <a:headEnd type="none" w="sm" len="sm"/>
                      <a:tailEnd type="none" w="sm" len="sm"/>
                    </a:lnL>
                    <a:lnR w="9525" cap="flat" cmpd="sng" algn="ctr">
                      <a:solidFill>
                        <a:srgbClr val="451B5A"/>
                      </a:solidFill>
                      <a:prstDash val="solid"/>
                      <a:round/>
                      <a:headEnd type="none" w="sm" len="sm"/>
                      <a:tailEnd type="none" w="sm" len="sm"/>
                    </a:lnR>
                    <a:lnT w="9525" cap="flat" cmpd="sng" algn="ctr">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42673"/>
                        </a:gs>
                        <a:gs pos="100000">
                          <a:srgbClr val="201A3E"/>
                        </a:gs>
                      </a:gsLst>
                      <a:path path="circle">
                        <a:fillToRect l="50000" t="50000" r="50000" b="50000"/>
                      </a:path>
                    </a:gradFill>
                  </a:tcPr>
                </a:tc>
                <a:tc>
                  <a:txBody>
                    <a:bodyPr/>
                    <a:lstStyle/>
                    <a:p>
                      <a:pPr algn="ctr">
                        <a:lnSpc>
                          <a:spcPct val="107000"/>
                        </a:lnSpc>
                        <a:spcAft>
                          <a:spcPts val="0"/>
                        </a:spcAft>
                      </a:pPr>
                      <a:r>
                        <a:rPr lang="es-BO" sz="1200"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rPr>
                        <a:t>Declarativo</a:t>
                      </a:r>
                      <a:endParaRPr lang="es-BO" sz="1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9525" cap="flat" cmpd="sng" algn="ctr">
                      <a:solidFill>
                        <a:srgbClr val="451B5A"/>
                      </a:solidFill>
                      <a:prstDash val="solid"/>
                      <a:round/>
                      <a:headEnd type="none" w="sm" len="sm"/>
                      <a:tailEnd type="none" w="sm" len="sm"/>
                    </a:lnL>
                    <a:lnR w="9525" cap="flat" cmpd="sng" algn="ctr">
                      <a:solidFill>
                        <a:srgbClr val="451B5A"/>
                      </a:solidFill>
                      <a:prstDash val="solid"/>
                      <a:round/>
                      <a:headEnd type="none" w="sm" len="sm"/>
                      <a:tailEnd type="none" w="sm" len="sm"/>
                    </a:lnR>
                    <a:lnT w="9525" cap="flat" cmpd="sng" algn="ctr">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FFBC00"/>
                        </a:gs>
                        <a:gs pos="100000">
                          <a:srgbClr val="F74594"/>
                        </a:gs>
                      </a:gsLst>
                      <a:lin ang="2700006" scaled="0"/>
                    </a:gradFill>
                  </a:tcPr>
                </a:tc>
                <a:tc>
                  <a:txBody>
                    <a:bodyPr/>
                    <a:lstStyle/>
                    <a:p>
                      <a:pPr algn="ctr">
                        <a:lnSpc>
                          <a:spcPct val="107000"/>
                        </a:lnSpc>
                        <a:spcAft>
                          <a:spcPts val="0"/>
                        </a:spcAft>
                      </a:pPr>
                      <a:r>
                        <a:rPr lang="es-BO" sz="1200"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rPr>
                        <a:t>Imperativo y expresivo</a:t>
                      </a:r>
                      <a:endParaRPr lang="es-BO" sz="1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9525" cap="flat" cmpd="sng" algn="ctr">
                      <a:solidFill>
                        <a:srgbClr val="451B5A"/>
                      </a:solidFill>
                      <a:prstDash val="solid"/>
                      <a:round/>
                      <a:headEnd type="none" w="sm" len="sm"/>
                      <a:tailEnd type="none" w="sm" len="sm"/>
                    </a:lnL>
                    <a:lnR w="9525" cap="flat" cmpd="sng" algn="ctr">
                      <a:solidFill>
                        <a:srgbClr val="451B5A"/>
                      </a:solidFill>
                      <a:prstDash val="solid"/>
                      <a:round/>
                      <a:headEnd type="none" w="sm" len="sm"/>
                      <a:tailEnd type="none" w="sm" len="sm"/>
                    </a:lnR>
                    <a:lnT w="9525" cap="flat" cmpd="sng" algn="ctr">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C2774"/>
                        </a:gs>
                        <a:gs pos="100000">
                          <a:srgbClr val="C525B8"/>
                        </a:gs>
                      </a:gsLst>
                      <a:lin ang="0" scaled="0"/>
                    </a:gradFill>
                  </a:tcPr>
                </a:tc>
                <a:extLst>
                  <a:ext uri="{0D108BD9-81ED-4DB2-BD59-A6C34878D82A}">
                    <a16:rowId xmlns:a16="http://schemas.microsoft.com/office/drawing/2014/main" val="10001"/>
                  </a:ext>
                </a:extLst>
              </a:tr>
              <a:tr h="529968">
                <a:tc>
                  <a:txBody>
                    <a:bodyPr/>
                    <a:lstStyle/>
                    <a:p>
                      <a:pPr algn="ctr">
                        <a:lnSpc>
                          <a:spcPct val="107000"/>
                        </a:lnSpc>
                        <a:spcAft>
                          <a:spcPts val="0"/>
                        </a:spcAft>
                      </a:pPr>
                      <a:r>
                        <a:rPr lang="es-BO" sz="1200" b="1"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rPr>
                        <a:t>Tecnología subyacente</a:t>
                      </a:r>
                      <a:endParaRPr lang="es-BO" sz="1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9525" cap="flat" cmpd="sng">
                      <a:solidFill>
                        <a:srgbClr val="451B5A"/>
                      </a:solidFill>
                      <a:prstDash val="solid"/>
                      <a:round/>
                      <a:headEnd type="none" w="sm" len="sm"/>
                      <a:tailEnd type="none" w="sm" len="sm"/>
                    </a:lnL>
                    <a:lnR w="9525" cap="flat" cmpd="sng" algn="ctr">
                      <a:solidFill>
                        <a:srgbClr val="451B5A"/>
                      </a:solidFill>
                      <a:prstDash val="solid"/>
                      <a:round/>
                      <a:headEnd type="none" w="sm" len="sm"/>
                      <a:tailEnd type="none" w="sm" len="sm"/>
                    </a:lnR>
                    <a:lnT w="9525" cap="flat" cmpd="sng" algn="ctr">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42673"/>
                        </a:gs>
                        <a:gs pos="100000">
                          <a:srgbClr val="201A3E"/>
                        </a:gs>
                      </a:gsLst>
                      <a:path path="circle">
                        <a:fillToRect l="50000" t="50000" r="50000" b="50000"/>
                      </a:path>
                    </a:gradFill>
                  </a:tcPr>
                </a:tc>
                <a:tc>
                  <a:txBody>
                    <a:bodyPr/>
                    <a:lstStyle/>
                    <a:p>
                      <a:pPr algn="ctr">
                        <a:lnSpc>
                          <a:spcPct val="107000"/>
                        </a:lnSpc>
                        <a:spcAft>
                          <a:spcPts val="0"/>
                        </a:spcAft>
                      </a:pPr>
                      <a:r>
                        <a:rPr lang="es-BO" sz="1200"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rPr>
                        <a:t>Vega-Lite</a:t>
                      </a:r>
                      <a:endParaRPr lang="es-BO" sz="1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9525" cap="flat" cmpd="sng" algn="ctr">
                      <a:solidFill>
                        <a:srgbClr val="451B5A"/>
                      </a:solidFill>
                      <a:prstDash val="solid"/>
                      <a:round/>
                      <a:headEnd type="none" w="sm" len="sm"/>
                      <a:tailEnd type="none" w="sm" len="sm"/>
                    </a:lnL>
                    <a:lnR w="9525" cap="flat" cmpd="sng" algn="ctr">
                      <a:solidFill>
                        <a:srgbClr val="451B5A"/>
                      </a:solidFill>
                      <a:prstDash val="solid"/>
                      <a:round/>
                      <a:headEnd type="none" w="sm" len="sm"/>
                      <a:tailEnd type="none" w="sm" len="sm"/>
                    </a:lnR>
                    <a:lnT w="9525" cap="flat" cmpd="sng" algn="ctr">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FFBC00"/>
                        </a:gs>
                        <a:gs pos="100000">
                          <a:srgbClr val="F74594"/>
                        </a:gs>
                      </a:gsLst>
                      <a:lin ang="2700006" scaled="0"/>
                    </a:gradFill>
                  </a:tcPr>
                </a:tc>
                <a:tc>
                  <a:txBody>
                    <a:bodyPr/>
                    <a:lstStyle/>
                    <a:p>
                      <a:pPr algn="ctr">
                        <a:lnSpc>
                          <a:spcPct val="107000"/>
                        </a:lnSpc>
                        <a:spcAft>
                          <a:spcPts val="0"/>
                        </a:spcAft>
                      </a:pPr>
                      <a:r>
                        <a:rPr lang="es-BO" sz="1200" dirty="0" err="1">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rPr>
                        <a:t>Plotly</a:t>
                      </a:r>
                      <a:endParaRPr lang="es-BO" sz="1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9525" cap="flat" cmpd="sng" algn="ctr">
                      <a:solidFill>
                        <a:srgbClr val="451B5A"/>
                      </a:solidFill>
                      <a:prstDash val="solid"/>
                      <a:round/>
                      <a:headEnd type="none" w="sm" len="sm"/>
                      <a:tailEnd type="none" w="sm" len="sm"/>
                    </a:lnL>
                    <a:lnR w="9525" cap="flat" cmpd="sng" algn="ctr">
                      <a:solidFill>
                        <a:srgbClr val="451B5A"/>
                      </a:solidFill>
                      <a:prstDash val="solid"/>
                      <a:round/>
                      <a:headEnd type="none" w="sm" len="sm"/>
                      <a:tailEnd type="none" w="sm" len="sm"/>
                    </a:lnR>
                    <a:lnT w="9525" cap="flat" cmpd="sng" algn="ctr">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C2774"/>
                        </a:gs>
                        <a:gs pos="100000">
                          <a:srgbClr val="C525B8"/>
                        </a:gs>
                      </a:gsLst>
                      <a:lin ang="0" scaled="0"/>
                    </a:gradFill>
                  </a:tcPr>
                </a:tc>
                <a:extLst>
                  <a:ext uri="{0D108BD9-81ED-4DB2-BD59-A6C34878D82A}">
                    <a16:rowId xmlns:a16="http://schemas.microsoft.com/office/drawing/2014/main" val="10002"/>
                  </a:ext>
                </a:extLst>
              </a:tr>
              <a:tr h="529968">
                <a:tc>
                  <a:txBody>
                    <a:bodyPr/>
                    <a:lstStyle/>
                    <a:p>
                      <a:pPr marR="0" algn="ctr" rtl="0">
                        <a:lnSpc>
                          <a:spcPct val="107000"/>
                        </a:lnSpc>
                        <a:spcBef>
                          <a:spcPts val="0"/>
                        </a:spcBef>
                        <a:spcAft>
                          <a:spcPts val="0"/>
                        </a:spcAft>
                        <a:buClr>
                          <a:srgbClr val="000000"/>
                        </a:buClr>
                        <a:buFont typeface="Arial"/>
                      </a:pPr>
                      <a:r>
                        <a:rPr lang="es-BO" sz="1200" b="1"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Interactividad</a:t>
                      </a:r>
                    </a:p>
                  </a:txBody>
                  <a:tcPr marL="9525" marR="9525" marT="9525" marB="9525" anchor="ctr">
                    <a:lnL w="9525" cap="flat" cmpd="sng">
                      <a:solidFill>
                        <a:srgbClr val="451B5A"/>
                      </a:solidFill>
                      <a:prstDash val="solid"/>
                      <a:round/>
                      <a:headEnd type="none" w="sm" len="sm"/>
                      <a:tailEnd type="none" w="sm" len="sm"/>
                    </a:lnL>
                    <a:lnR w="9525" cap="flat" cmpd="sng" algn="ctr">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42673"/>
                        </a:gs>
                        <a:gs pos="100000">
                          <a:srgbClr val="201A3E"/>
                        </a:gs>
                      </a:gsLst>
                      <a:path path="circle">
                        <a:fillToRect l="50000" t="50000" r="50000" b="50000"/>
                      </a:path>
                      <a:tileRect/>
                    </a:gradFill>
                  </a:tcPr>
                </a:tc>
                <a:tc>
                  <a:txBody>
                    <a:bodyPr/>
                    <a:lstStyle/>
                    <a:p>
                      <a:pPr marR="0" algn="ctr" rtl="0">
                        <a:lnSpc>
                          <a:spcPct val="107000"/>
                        </a:lnSpc>
                        <a:spcBef>
                          <a:spcPts val="0"/>
                        </a:spcBef>
                        <a:spcAft>
                          <a:spcPts val="0"/>
                        </a:spcAft>
                        <a:buClr>
                          <a:srgbClr val="000000"/>
                        </a:buClr>
                        <a:buFont typeface="Arial"/>
                      </a:pPr>
                      <a:r>
                        <a:rPr lang="es-BO" sz="1200" b="0"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Básica</a:t>
                      </a:r>
                    </a:p>
                  </a:txBody>
                  <a:tcPr marL="9525" marR="9525" marT="9525" marB="9525" anchor="ctr">
                    <a:lnL w="9525" cap="flat" cmpd="sng" algn="ctr">
                      <a:solidFill>
                        <a:srgbClr val="451B5A"/>
                      </a:solidFill>
                      <a:prstDash val="solid"/>
                      <a:round/>
                      <a:headEnd type="none" w="sm" len="sm"/>
                      <a:tailEnd type="none" w="sm" len="sm"/>
                    </a:lnL>
                    <a:lnR w="9525" cap="flat" cmpd="sng">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FFBC00"/>
                        </a:gs>
                        <a:gs pos="100000">
                          <a:srgbClr val="F74594"/>
                        </a:gs>
                      </a:gsLst>
                      <a:lin ang="2700006" scaled="0"/>
                    </a:gradFill>
                  </a:tcPr>
                </a:tc>
                <a:tc>
                  <a:txBody>
                    <a:bodyPr/>
                    <a:lstStyle/>
                    <a:p>
                      <a:pPr marR="0" algn="ctr" rtl="0">
                        <a:lnSpc>
                          <a:spcPct val="107000"/>
                        </a:lnSpc>
                        <a:spcBef>
                          <a:spcPts val="0"/>
                        </a:spcBef>
                        <a:spcAft>
                          <a:spcPts val="0"/>
                        </a:spcAft>
                        <a:buClr>
                          <a:srgbClr val="000000"/>
                        </a:buClr>
                        <a:buFont typeface="Arial"/>
                      </a:pPr>
                      <a:r>
                        <a:rPr lang="es-BO" sz="1200" b="0"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Avanzada</a:t>
                      </a:r>
                    </a:p>
                  </a:txBody>
                  <a:tcPr marL="9525" marR="9525" marT="9525" marB="9525" anchor="ctr">
                    <a:lnL w="9525" cap="flat" cmpd="sng">
                      <a:solidFill>
                        <a:srgbClr val="451B5A"/>
                      </a:solidFill>
                      <a:prstDash val="solid"/>
                      <a:round/>
                      <a:headEnd type="none" w="sm" len="sm"/>
                      <a:tailEnd type="none" w="sm" len="sm"/>
                    </a:lnL>
                    <a:lnR w="9525" cap="flat" cmpd="sng">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C2774"/>
                        </a:gs>
                        <a:gs pos="100000">
                          <a:srgbClr val="C525B8"/>
                        </a:gs>
                      </a:gsLst>
                      <a:lin ang="0" scaled="0"/>
                    </a:gradFill>
                  </a:tcPr>
                </a:tc>
                <a:extLst>
                  <a:ext uri="{0D108BD9-81ED-4DB2-BD59-A6C34878D82A}">
                    <a16:rowId xmlns:a16="http://schemas.microsoft.com/office/drawing/2014/main" val="10003"/>
                  </a:ext>
                </a:extLst>
              </a:tr>
              <a:tr h="529968">
                <a:tc>
                  <a:txBody>
                    <a:bodyPr/>
                    <a:lstStyle/>
                    <a:p>
                      <a:pPr marR="0" algn="ctr" rtl="0">
                        <a:lnSpc>
                          <a:spcPct val="107000"/>
                        </a:lnSpc>
                        <a:spcBef>
                          <a:spcPts val="0"/>
                        </a:spcBef>
                        <a:spcAft>
                          <a:spcPts val="0"/>
                        </a:spcAft>
                        <a:buClr>
                          <a:srgbClr val="000000"/>
                        </a:buClr>
                        <a:buFont typeface="Arial"/>
                      </a:pPr>
                      <a:r>
                        <a:rPr lang="es-BO" sz="1200" b="1"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Simplicidad</a:t>
                      </a:r>
                    </a:p>
                  </a:txBody>
                  <a:tcPr marL="9525" marR="9525" marT="9525" marB="9525" anchor="ctr">
                    <a:lnL w="9525" cap="flat" cmpd="sng">
                      <a:solidFill>
                        <a:srgbClr val="451B5A"/>
                      </a:solidFill>
                      <a:prstDash val="solid"/>
                      <a:round/>
                      <a:headEnd type="none" w="sm" len="sm"/>
                      <a:tailEnd type="none" w="sm" len="sm"/>
                    </a:lnL>
                    <a:lnR w="9525" cap="flat" cmpd="sng" algn="ctr">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42673"/>
                        </a:gs>
                        <a:gs pos="100000">
                          <a:srgbClr val="201A3E"/>
                        </a:gs>
                      </a:gsLst>
                      <a:path path="circle">
                        <a:fillToRect l="50000" t="50000" r="50000" b="50000"/>
                      </a:path>
                      <a:tileRect/>
                    </a:gradFill>
                  </a:tcPr>
                </a:tc>
                <a:tc>
                  <a:txBody>
                    <a:bodyPr/>
                    <a:lstStyle/>
                    <a:p>
                      <a:pPr marR="0" algn="ctr" rtl="0">
                        <a:lnSpc>
                          <a:spcPct val="107000"/>
                        </a:lnSpc>
                        <a:spcBef>
                          <a:spcPts val="0"/>
                        </a:spcBef>
                        <a:spcAft>
                          <a:spcPts val="0"/>
                        </a:spcAft>
                        <a:buClr>
                          <a:srgbClr val="000000"/>
                        </a:buClr>
                        <a:buFont typeface="Arial"/>
                      </a:pPr>
                      <a:r>
                        <a:rPr lang="es-BO" sz="1200" b="0"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Sintaxis limpia y concisa</a:t>
                      </a:r>
                    </a:p>
                  </a:txBody>
                  <a:tcPr marL="9525" marR="9525" marT="9525" marB="9525" anchor="ctr">
                    <a:lnL w="9525" cap="flat" cmpd="sng" algn="ctr">
                      <a:solidFill>
                        <a:srgbClr val="451B5A"/>
                      </a:solidFill>
                      <a:prstDash val="solid"/>
                      <a:round/>
                      <a:headEnd type="none" w="sm" len="sm"/>
                      <a:tailEnd type="none" w="sm" len="sm"/>
                    </a:lnL>
                    <a:lnR w="9525" cap="flat" cmpd="sng">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FFBC00"/>
                        </a:gs>
                        <a:gs pos="100000">
                          <a:srgbClr val="F74594"/>
                        </a:gs>
                      </a:gsLst>
                      <a:lin ang="2700006" scaled="0"/>
                    </a:gradFill>
                  </a:tcPr>
                </a:tc>
                <a:tc>
                  <a:txBody>
                    <a:bodyPr/>
                    <a:lstStyle/>
                    <a:p>
                      <a:pPr marR="0" algn="ctr" rtl="0">
                        <a:lnSpc>
                          <a:spcPct val="107000"/>
                        </a:lnSpc>
                        <a:spcBef>
                          <a:spcPts val="0"/>
                        </a:spcBef>
                        <a:spcAft>
                          <a:spcPts val="0"/>
                        </a:spcAft>
                        <a:buClr>
                          <a:srgbClr val="000000"/>
                        </a:buClr>
                        <a:buFont typeface="Arial"/>
                      </a:pPr>
                      <a:r>
                        <a:rPr lang="es-BO" sz="1200" b="0"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API de un solo comando</a:t>
                      </a:r>
                    </a:p>
                  </a:txBody>
                  <a:tcPr marL="9525" marR="9525" marT="9525" marB="9525" anchor="ctr">
                    <a:lnL w="9525" cap="flat" cmpd="sng">
                      <a:solidFill>
                        <a:srgbClr val="451B5A"/>
                      </a:solidFill>
                      <a:prstDash val="solid"/>
                      <a:round/>
                      <a:headEnd type="none" w="sm" len="sm"/>
                      <a:tailEnd type="none" w="sm" len="sm"/>
                    </a:lnL>
                    <a:lnR w="9525" cap="flat" cmpd="sng">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C2774"/>
                        </a:gs>
                        <a:gs pos="100000">
                          <a:srgbClr val="C525B8"/>
                        </a:gs>
                      </a:gsLst>
                      <a:lin ang="0" scaled="0"/>
                    </a:gradFill>
                  </a:tcPr>
                </a:tc>
                <a:extLst>
                  <a:ext uri="{0D108BD9-81ED-4DB2-BD59-A6C34878D82A}">
                    <a16:rowId xmlns:a16="http://schemas.microsoft.com/office/drawing/2014/main" val="10004"/>
                  </a:ext>
                </a:extLst>
              </a:tr>
              <a:tr h="529968">
                <a:tc>
                  <a:txBody>
                    <a:bodyPr/>
                    <a:lstStyle/>
                    <a:p>
                      <a:pPr marR="0" algn="ctr" rtl="0">
                        <a:lnSpc>
                          <a:spcPct val="107000"/>
                        </a:lnSpc>
                        <a:spcBef>
                          <a:spcPts val="0"/>
                        </a:spcBef>
                        <a:spcAft>
                          <a:spcPts val="0"/>
                        </a:spcAft>
                        <a:buClr>
                          <a:srgbClr val="000000"/>
                        </a:buClr>
                        <a:buFont typeface="Arial"/>
                      </a:pPr>
                      <a:r>
                        <a:rPr lang="es-BO" sz="1200" b="1"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Curva de aprendizaje</a:t>
                      </a:r>
                    </a:p>
                  </a:txBody>
                  <a:tcPr marL="9525" marR="9525" marT="9525" marB="9525" anchor="ctr">
                    <a:lnL w="9525" cap="flat" cmpd="sng">
                      <a:solidFill>
                        <a:srgbClr val="451B5A"/>
                      </a:solidFill>
                      <a:prstDash val="solid"/>
                      <a:round/>
                      <a:headEnd type="none" w="sm" len="sm"/>
                      <a:tailEnd type="none" w="sm" len="sm"/>
                    </a:lnL>
                    <a:lnR w="9525" cap="flat" cmpd="sng" algn="ctr">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42673"/>
                        </a:gs>
                        <a:gs pos="100000">
                          <a:srgbClr val="201A3E"/>
                        </a:gs>
                      </a:gsLst>
                      <a:path path="circle">
                        <a:fillToRect l="50000" t="50000" r="50000" b="50000"/>
                      </a:path>
                      <a:tileRect/>
                    </a:gradFill>
                  </a:tcPr>
                </a:tc>
                <a:tc>
                  <a:txBody>
                    <a:bodyPr/>
                    <a:lstStyle/>
                    <a:p>
                      <a:pPr marR="0" algn="ctr" rtl="0">
                        <a:lnSpc>
                          <a:spcPct val="107000"/>
                        </a:lnSpc>
                        <a:spcBef>
                          <a:spcPts val="0"/>
                        </a:spcBef>
                        <a:spcAft>
                          <a:spcPts val="0"/>
                        </a:spcAft>
                        <a:buClr>
                          <a:srgbClr val="000000"/>
                        </a:buClr>
                        <a:buFont typeface="Arial"/>
                      </a:pPr>
                      <a:r>
                        <a:rPr lang="es-BO" sz="1200" b="0"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Accesible para principiantes</a:t>
                      </a:r>
                    </a:p>
                  </a:txBody>
                  <a:tcPr marL="9525" marR="9525" marT="9525" marB="9525" anchor="ctr">
                    <a:lnL w="9525" cap="flat" cmpd="sng" algn="ctr">
                      <a:solidFill>
                        <a:srgbClr val="451B5A"/>
                      </a:solidFill>
                      <a:prstDash val="solid"/>
                      <a:round/>
                      <a:headEnd type="none" w="sm" len="sm"/>
                      <a:tailEnd type="none" w="sm" len="sm"/>
                    </a:lnL>
                    <a:lnR w="9525" cap="flat" cmpd="sng">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FFBC00"/>
                        </a:gs>
                        <a:gs pos="100000">
                          <a:srgbClr val="F74594"/>
                        </a:gs>
                      </a:gsLst>
                      <a:lin ang="2700006" scaled="0"/>
                    </a:gradFill>
                  </a:tcPr>
                </a:tc>
                <a:tc>
                  <a:txBody>
                    <a:bodyPr/>
                    <a:lstStyle/>
                    <a:p>
                      <a:pPr marR="0" algn="ctr" rtl="0">
                        <a:lnSpc>
                          <a:spcPct val="107000"/>
                        </a:lnSpc>
                        <a:spcBef>
                          <a:spcPts val="0"/>
                        </a:spcBef>
                        <a:spcAft>
                          <a:spcPts val="0"/>
                        </a:spcAft>
                        <a:buClr>
                          <a:srgbClr val="000000"/>
                        </a:buClr>
                        <a:buFont typeface="Arial"/>
                      </a:pPr>
                      <a:r>
                        <a:rPr lang="es-BO" sz="1200" b="0"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Fácil de usar, pero con profundidad</a:t>
                      </a:r>
                    </a:p>
                  </a:txBody>
                  <a:tcPr marL="9525" marR="9525" marT="9525" marB="9525" anchor="ctr">
                    <a:lnL w="9525" cap="flat" cmpd="sng">
                      <a:solidFill>
                        <a:srgbClr val="451B5A"/>
                      </a:solidFill>
                      <a:prstDash val="solid"/>
                      <a:round/>
                      <a:headEnd type="none" w="sm" len="sm"/>
                      <a:tailEnd type="none" w="sm" len="sm"/>
                    </a:lnL>
                    <a:lnR w="9525" cap="flat" cmpd="sng">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C2774"/>
                        </a:gs>
                        <a:gs pos="100000">
                          <a:srgbClr val="C525B8"/>
                        </a:gs>
                      </a:gsLst>
                      <a:lin ang="0" scaled="0"/>
                    </a:gradFill>
                  </a:tcPr>
                </a:tc>
                <a:extLst>
                  <a:ext uri="{0D108BD9-81ED-4DB2-BD59-A6C34878D82A}">
                    <a16:rowId xmlns:a16="http://schemas.microsoft.com/office/drawing/2014/main" val="10005"/>
                  </a:ext>
                </a:extLst>
              </a:tr>
              <a:tr h="509645">
                <a:tc>
                  <a:txBody>
                    <a:bodyPr/>
                    <a:lstStyle/>
                    <a:p>
                      <a:pPr marR="0" algn="ctr" rtl="0">
                        <a:lnSpc>
                          <a:spcPct val="107000"/>
                        </a:lnSpc>
                        <a:spcBef>
                          <a:spcPts val="0"/>
                        </a:spcBef>
                        <a:spcAft>
                          <a:spcPts val="0"/>
                        </a:spcAft>
                        <a:buClr>
                          <a:srgbClr val="000000"/>
                        </a:buClr>
                        <a:buFont typeface="Arial"/>
                      </a:pPr>
                      <a:r>
                        <a:rPr lang="es-BO" sz="1200" b="1"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Capacidades gráficas</a:t>
                      </a:r>
                    </a:p>
                  </a:txBody>
                  <a:tcPr marL="9525" marR="9525" marT="9525" marB="9525" anchor="ctr">
                    <a:lnL w="9525" cap="flat" cmpd="sng">
                      <a:solidFill>
                        <a:srgbClr val="451B5A"/>
                      </a:solidFill>
                      <a:prstDash val="solid"/>
                      <a:round/>
                      <a:headEnd type="none" w="sm" len="sm"/>
                      <a:tailEnd type="none" w="sm" len="sm"/>
                    </a:lnL>
                    <a:lnR w="9525" cap="flat" cmpd="sng" algn="ctr">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42673"/>
                        </a:gs>
                        <a:gs pos="100000">
                          <a:srgbClr val="201A3E"/>
                        </a:gs>
                      </a:gsLst>
                      <a:path path="circle">
                        <a:fillToRect l="50000" t="50000" r="50000" b="50000"/>
                      </a:path>
                      <a:tileRect/>
                    </a:gradFill>
                  </a:tcPr>
                </a:tc>
                <a:tc>
                  <a:txBody>
                    <a:bodyPr/>
                    <a:lstStyle/>
                    <a:p>
                      <a:pPr marR="0" algn="ctr" rtl="0">
                        <a:lnSpc>
                          <a:spcPct val="107000"/>
                        </a:lnSpc>
                        <a:spcBef>
                          <a:spcPts val="0"/>
                        </a:spcBef>
                        <a:spcAft>
                          <a:spcPts val="0"/>
                        </a:spcAft>
                        <a:buClr>
                          <a:srgbClr val="000000"/>
                        </a:buClr>
                        <a:buFont typeface="Arial"/>
                      </a:pPr>
                      <a:r>
                        <a:rPr lang="es-BO" sz="1200" b="0"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Limitadas en comparación</a:t>
                      </a:r>
                    </a:p>
                  </a:txBody>
                  <a:tcPr marL="9525" marR="9525" marT="9525" marB="9525" anchor="ctr">
                    <a:lnL w="9525" cap="flat" cmpd="sng" algn="ctr">
                      <a:solidFill>
                        <a:srgbClr val="451B5A"/>
                      </a:solidFill>
                      <a:prstDash val="solid"/>
                      <a:round/>
                      <a:headEnd type="none" w="sm" len="sm"/>
                      <a:tailEnd type="none" w="sm" len="sm"/>
                    </a:lnL>
                    <a:lnR w="9525" cap="flat" cmpd="sng">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FFBC00"/>
                        </a:gs>
                        <a:gs pos="100000">
                          <a:srgbClr val="F74594"/>
                        </a:gs>
                      </a:gsLst>
                      <a:lin ang="2700006" scaled="0"/>
                    </a:gradFill>
                  </a:tcPr>
                </a:tc>
                <a:tc>
                  <a:txBody>
                    <a:bodyPr/>
                    <a:lstStyle/>
                    <a:p>
                      <a:pPr marR="0" algn="ctr" rtl="0">
                        <a:lnSpc>
                          <a:spcPct val="107000"/>
                        </a:lnSpc>
                        <a:spcBef>
                          <a:spcPts val="0"/>
                        </a:spcBef>
                        <a:spcAft>
                          <a:spcPts val="0"/>
                        </a:spcAft>
                        <a:buClr>
                          <a:srgbClr val="000000"/>
                        </a:buClr>
                        <a:buFont typeface="Arial"/>
                      </a:pPr>
                      <a:r>
                        <a:rPr lang="es-BO" sz="1200" b="0" i="0" u="none" strike="noStrike" cap="none" dirty="0">
                          <a:solidFill>
                            <a:schemeClr val="bg1"/>
                          </a:solidFill>
                          <a:effectLst>
                            <a:outerShdw blurRad="38100" dist="38100" dir="2700000" algn="tl">
                              <a:srgbClr val="000000">
                                <a:alpha val="43137"/>
                              </a:srgbClr>
                            </a:outerShdw>
                          </a:effectLst>
                          <a:latin typeface="Segoe UI Historic" panose="020B0502040204020203" pitchFamily="34" charset="0"/>
                          <a:ea typeface="Times New Roman" panose="02020603050405020304" pitchFamily="18" charset="0"/>
                          <a:cs typeface="Times New Roman" panose="02020603050405020304" pitchFamily="18" charset="0"/>
                          <a:sym typeface="Arial"/>
                        </a:rPr>
                        <a:t>Amplia gama de gráficos y funcionalidades interactivas</a:t>
                      </a:r>
                    </a:p>
                  </a:txBody>
                  <a:tcPr marL="9525" marR="9525" marT="9525" marB="9525" anchor="ctr">
                    <a:lnL w="9525" cap="flat" cmpd="sng">
                      <a:solidFill>
                        <a:srgbClr val="451B5A"/>
                      </a:solidFill>
                      <a:prstDash val="solid"/>
                      <a:round/>
                      <a:headEnd type="none" w="sm" len="sm"/>
                      <a:tailEnd type="none" w="sm" len="sm"/>
                    </a:lnL>
                    <a:lnR w="9525" cap="flat" cmpd="sng">
                      <a:solidFill>
                        <a:srgbClr val="451B5A"/>
                      </a:solidFill>
                      <a:prstDash val="solid"/>
                      <a:round/>
                      <a:headEnd type="none" w="sm" len="sm"/>
                      <a:tailEnd type="none" w="sm" len="sm"/>
                    </a:lnR>
                    <a:lnT w="9525" cap="flat" cmpd="sng">
                      <a:solidFill>
                        <a:srgbClr val="451B5A"/>
                      </a:solidFill>
                      <a:prstDash val="solid"/>
                      <a:round/>
                      <a:headEnd type="none" w="sm" len="sm"/>
                      <a:tailEnd type="none" w="sm" len="sm"/>
                    </a:lnT>
                    <a:lnB w="9525" cap="flat" cmpd="sng">
                      <a:solidFill>
                        <a:srgbClr val="451B5A"/>
                      </a:solidFill>
                      <a:prstDash val="solid"/>
                      <a:round/>
                      <a:headEnd type="none" w="sm" len="sm"/>
                      <a:tailEnd type="none" w="sm" len="sm"/>
                    </a:lnB>
                    <a:gradFill>
                      <a:gsLst>
                        <a:gs pos="0">
                          <a:srgbClr val="3C2774"/>
                        </a:gs>
                        <a:gs pos="100000">
                          <a:srgbClr val="C525B8"/>
                        </a:gs>
                      </a:gsLst>
                      <a:lin ang="0" scaled="0"/>
                    </a:gradFill>
                  </a:tcPr>
                </a:tc>
                <a:extLst>
                  <a:ext uri="{0D108BD9-81ED-4DB2-BD59-A6C34878D82A}">
                    <a16:rowId xmlns:a16="http://schemas.microsoft.com/office/drawing/2014/main" val="10006"/>
                  </a:ext>
                </a:extLst>
              </a:tr>
            </a:tbl>
          </a:graphicData>
        </a:graphic>
      </p:graphicFrame>
      <p:pic>
        <p:nvPicPr>
          <p:cNvPr id="394" name="Google Shape;394;p41"/>
          <p:cNvPicPr preferRelativeResize="0"/>
          <p:nvPr/>
        </p:nvPicPr>
        <p:blipFill rotWithShape="1">
          <a:blip r:embed="rId4">
            <a:alphaModFix/>
          </a:blip>
          <a:srcRect b="25144"/>
          <a:stretch/>
        </p:blipFill>
        <p:spPr>
          <a:xfrm>
            <a:off x="7559800" y="2815625"/>
            <a:ext cx="1781151" cy="2327875"/>
          </a:xfrm>
          <a:prstGeom prst="rect">
            <a:avLst/>
          </a:prstGeom>
          <a:noFill/>
          <a:ln>
            <a:noFill/>
          </a:ln>
        </p:spPr>
      </p:pic>
      <p:pic>
        <p:nvPicPr>
          <p:cNvPr id="1026" name="Picture 2" descr="Plotting in Altair"/>
          <p:cNvPicPr>
            <a:picLocks noChangeAspect="1" noChangeArrowheads="1"/>
          </p:cNvPicPr>
          <p:nvPr/>
        </p:nvPicPr>
        <p:blipFill>
          <a:blip r:embed="rId5">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3471633" y="1062391"/>
            <a:ext cx="1220404" cy="854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Plotly-logo.png - Wikimedia Commons"/>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7913" y="1138027"/>
            <a:ext cx="1650494" cy="5506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38"/>
          <p:cNvPicPr preferRelativeResize="0"/>
          <p:nvPr/>
        </p:nvPicPr>
        <p:blipFill>
          <a:blip r:embed="rId3"/>
          <a:srcRect l="2115" r="2115"/>
          <a:stretch/>
        </p:blipFill>
        <p:spPr>
          <a:xfrm>
            <a:off x="0" y="195062"/>
            <a:ext cx="9144000" cy="4773900"/>
          </a:xfrm>
          <a:prstGeom prst="roundRect">
            <a:avLst>
              <a:gd name="adj" fmla="val 0"/>
            </a:avLst>
          </a:prstGeom>
          <a:noFill/>
          <a:ln>
            <a:noFill/>
          </a:ln>
        </p:spPr>
      </p:pic>
      <p:sp>
        <p:nvSpPr>
          <p:cNvPr id="360" name="Google Shape;360;p38"/>
          <p:cNvSpPr txBox="1">
            <a:spLocks noGrp="1"/>
          </p:cNvSpPr>
          <p:nvPr>
            <p:ph type="title" idx="2"/>
          </p:nvPr>
        </p:nvSpPr>
        <p:spPr>
          <a:xfrm>
            <a:off x="472950" y="179225"/>
            <a:ext cx="81981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dirty="0"/>
              <a:t>Despliega tu aplicacion</a:t>
            </a:r>
            <a:endParaRPr dirty="0"/>
          </a:p>
        </p:txBody>
      </p:sp>
      <p:pic>
        <p:nvPicPr>
          <p:cNvPr id="361" name="Google Shape;361;p38"/>
          <p:cNvPicPr preferRelativeResize="0"/>
          <p:nvPr/>
        </p:nvPicPr>
        <p:blipFill>
          <a:blip r:embed="rId4">
            <a:alphaModFix/>
          </a:blip>
          <a:stretch>
            <a:fillRect/>
          </a:stretch>
        </p:blipFill>
        <p:spPr>
          <a:xfrm>
            <a:off x="7216575" y="295636"/>
            <a:ext cx="744225" cy="879426"/>
          </a:xfrm>
          <a:prstGeom prst="rect">
            <a:avLst/>
          </a:prstGeom>
          <a:noFill/>
          <a:ln>
            <a:noFill/>
          </a:ln>
        </p:spPr>
      </p:pic>
      <p:sp>
        <p:nvSpPr>
          <p:cNvPr id="362" name="Google Shape;362;p38"/>
          <p:cNvSpPr/>
          <p:nvPr/>
        </p:nvSpPr>
        <p:spPr>
          <a:xfrm>
            <a:off x="4190175" y="1767250"/>
            <a:ext cx="6052800" cy="21789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FB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63" name="Google Shape;363;p38"/>
          <p:cNvSpPr txBox="1"/>
          <p:nvPr/>
        </p:nvSpPr>
        <p:spPr>
          <a:xfrm>
            <a:off x="4703285" y="1956468"/>
            <a:ext cx="4138500" cy="180046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ES" sz="1500" dirty="0" err="1">
                <a:solidFill>
                  <a:schemeClr val="lt1"/>
                </a:solidFill>
                <a:latin typeface="Montserrat"/>
                <a:ea typeface="Montserrat"/>
                <a:cs typeface="Montserrat"/>
                <a:sym typeface="Montserrat"/>
              </a:rPr>
              <a:t>Streamlit</a:t>
            </a:r>
            <a:r>
              <a:rPr lang="es-ES" sz="1500" dirty="0">
                <a:solidFill>
                  <a:schemeClr val="lt1"/>
                </a:solidFill>
                <a:latin typeface="Montserrat"/>
                <a:ea typeface="Montserrat"/>
                <a:cs typeface="Montserrat"/>
                <a:sym typeface="Montserrat"/>
              </a:rPr>
              <a:t> </a:t>
            </a:r>
            <a:r>
              <a:rPr lang="es-ES" sz="1500" dirty="0" err="1">
                <a:solidFill>
                  <a:schemeClr val="lt1"/>
                </a:solidFill>
                <a:latin typeface="Montserrat"/>
                <a:ea typeface="Montserrat"/>
                <a:cs typeface="Montserrat"/>
                <a:sym typeface="Montserrat"/>
              </a:rPr>
              <a:t>Community</a:t>
            </a:r>
            <a:r>
              <a:rPr lang="es-ES" sz="1500" dirty="0">
                <a:solidFill>
                  <a:schemeClr val="lt1"/>
                </a:solidFill>
                <a:latin typeface="Montserrat"/>
                <a:ea typeface="Montserrat"/>
                <a:cs typeface="Montserrat"/>
                <a:sym typeface="Montserrat"/>
              </a:rPr>
              <a:t> Cloud le permite implementar sus aplicaciones con solo un clic y la mayoría de las aplicaciones se implementarán en solo unos minutos. </a:t>
            </a:r>
          </a:p>
          <a:p>
            <a:pPr marL="0" lvl="0" indent="0" algn="r" rtl="0">
              <a:spcBef>
                <a:spcPts val="0"/>
              </a:spcBef>
              <a:spcAft>
                <a:spcPts val="0"/>
              </a:spcAft>
              <a:buNone/>
            </a:pPr>
            <a:r>
              <a:rPr lang="es-ES" sz="1500" dirty="0" err="1">
                <a:solidFill>
                  <a:schemeClr val="lt1"/>
                </a:solidFill>
                <a:latin typeface="Montserrat"/>
                <a:ea typeface="Montserrat"/>
                <a:cs typeface="Montserrat"/>
                <a:sym typeface="Montserrat"/>
              </a:rPr>
              <a:t>Streamlit</a:t>
            </a:r>
            <a:r>
              <a:rPr lang="es-ES" sz="1500" dirty="0">
                <a:solidFill>
                  <a:schemeClr val="lt1"/>
                </a:solidFill>
                <a:latin typeface="Montserrat"/>
                <a:ea typeface="Montserrat"/>
                <a:cs typeface="Montserrat"/>
                <a:sym typeface="Montserrat"/>
              </a:rPr>
              <a:t> </a:t>
            </a:r>
            <a:r>
              <a:rPr lang="es-ES" sz="1500" dirty="0" err="1">
                <a:solidFill>
                  <a:schemeClr val="lt1"/>
                </a:solidFill>
                <a:latin typeface="Montserrat"/>
                <a:ea typeface="Montserrat"/>
                <a:cs typeface="Montserrat"/>
                <a:sym typeface="Montserrat"/>
              </a:rPr>
              <a:t>Community</a:t>
            </a:r>
            <a:r>
              <a:rPr lang="es-ES" sz="1500" dirty="0">
                <a:solidFill>
                  <a:schemeClr val="lt1"/>
                </a:solidFill>
                <a:latin typeface="Montserrat"/>
                <a:ea typeface="Montserrat"/>
                <a:cs typeface="Montserrat"/>
                <a:sym typeface="Montserrat"/>
              </a:rPr>
              <a:t> Cloud lanza aplicaciones directamente desde su repositorio de GitHub</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38"/>
          <p:cNvPicPr preferRelativeResize="0"/>
          <p:nvPr/>
        </p:nvPicPr>
        <p:blipFill>
          <a:blip r:embed="rId3">
            <a:alphaModFix/>
          </a:blip>
          <a:stretch>
            <a:fillRect/>
          </a:stretch>
        </p:blipFill>
        <p:spPr>
          <a:xfrm>
            <a:off x="0" y="184800"/>
            <a:ext cx="9144000" cy="4773900"/>
          </a:xfrm>
          <a:prstGeom prst="roundRect">
            <a:avLst>
              <a:gd name="adj" fmla="val 0"/>
            </a:avLst>
          </a:prstGeom>
          <a:noFill/>
          <a:ln>
            <a:noFill/>
          </a:ln>
        </p:spPr>
      </p:pic>
      <p:sp>
        <p:nvSpPr>
          <p:cNvPr id="360" name="Google Shape;360;p38"/>
          <p:cNvSpPr txBox="1">
            <a:spLocks noGrp="1"/>
          </p:cNvSpPr>
          <p:nvPr>
            <p:ph type="title" idx="2"/>
          </p:nvPr>
        </p:nvSpPr>
        <p:spPr>
          <a:xfrm>
            <a:off x="433500" y="368825"/>
            <a:ext cx="8198100" cy="572700"/>
          </a:xfrm>
          <a:prstGeom prst="rect">
            <a:avLst/>
          </a:prstGeom>
        </p:spPr>
        <p:txBody>
          <a:bodyPr spcFirstLastPara="1" wrap="square" lIns="91425" tIns="91425" rIns="91425" bIns="91425" anchor="t" anchorCtr="0">
            <a:normAutofit fontScale="90000"/>
          </a:bodyPr>
          <a:lstStyle/>
          <a:p>
            <a:pPr lvl="0" algn="ctr"/>
            <a:r>
              <a:rPr lang="en-US" dirty="0"/>
              <a:t>¿</a:t>
            </a:r>
            <a:r>
              <a:rPr lang="en-US" dirty="0" err="1"/>
              <a:t>Qué</a:t>
            </a:r>
            <a:r>
              <a:rPr lang="en-US" dirty="0"/>
              <a:t> </a:t>
            </a:r>
            <a:r>
              <a:rPr lang="en-US" dirty="0" err="1"/>
              <a:t>es</a:t>
            </a:r>
            <a:r>
              <a:rPr lang="en-US" dirty="0"/>
              <a:t> Streamlit Community Cloud?</a:t>
            </a:r>
          </a:p>
        </p:txBody>
      </p:sp>
      <p:pic>
        <p:nvPicPr>
          <p:cNvPr id="361" name="Google Shape;361;p38"/>
          <p:cNvPicPr preferRelativeResize="0"/>
          <p:nvPr/>
        </p:nvPicPr>
        <p:blipFill>
          <a:blip r:embed="rId4">
            <a:alphaModFix/>
          </a:blip>
          <a:stretch>
            <a:fillRect/>
          </a:stretch>
        </p:blipFill>
        <p:spPr>
          <a:xfrm>
            <a:off x="7851970" y="465575"/>
            <a:ext cx="744225" cy="879426"/>
          </a:xfrm>
          <a:prstGeom prst="rect">
            <a:avLst/>
          </a:prstGeom>
          <a:noFill/>
          <a:ln>
            <a:noFill/>
          </a:ln>
        </p:spPr>
      </p:pic>
      <p:sp>
        <p:nvSpPr>
          <p:cNvPr id="362" name="Google Shape;362;p38"/>
          <p:cNvSpPr/>
          <p:nvPr/>
        </p:nvSpPr>
        <p:spPr>
          <a:xfrm>
            <a:off x="4148133" y="1986080"/>
            <a:ext cx="6052800" cy="21789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FB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63" name="Google Shape;363;p38"/>
          <p:cNvSpPr txBox="1"/>
          <p:nvPr/>
        </p:nvSpPr>
        <p:spPr>
          <a:xfrm>
            <a:off x="4648200" y="2105113"/>
            <a:ext cx="4317124" cy="2031295"/>
          </a:xfrm>
          <a:prstGeom prst="rect">
            <a:avLst/>
          </a:prstGeom>
          <a:noFill/>
          <a:ln>
            <a:noFill/>
          </a:ln>
        </p:spPr>
        <p:txBody>
          <a:bodyPr spcFirstLastPara="1" wrap="square" lIns="91425" tIns="91425" rIns="91425" bIns="91425" anchor="t" anchorCtr="0">
            <a:spAutoFit/>
          </a:bodyPr>
          <a:lstStyle/>
          <a:p>
            <a:pPr lvl="0" algn="r"/>
            <a:r>
              <a:rPr lang="es-MX" sz="1500" dirty="0">
                <a:solidFill>
                  <a:schemeClr val="lt1"/>
                </a:solidFill>
                <a:latin typeface="Montserrat"/>
                <a:ea typeface="Montserrat"/>
                <a:cs typeface="Montserrat"/>
                <a:sym typeface="Montserrat"/>
              </a:rPr>
              <a:t>Streamlit </a:t>
            </a:r>
            <a:r>
              <a:rPr lang="es-MX" sz="1500" dirty="0" err="1">
                <a:solidFill>
                  <a:schemeClr val="lt1"/>
                </a:solidFill>
                <a:latin typeface="Montserrat"/>
                <a:ea typeface="Montserrat"/>
                <a:cs typeface="Montserrat"/>
                <a:sym typeface="Montserrat"/>
              </a:rPr>
              <a:t>Community</a:t>
            </a:r>
            <a:r>
              <a:rPr lang="es-MX" sz="1500" dirty="0">
                <a:solidFill>
                  <a:schemeClr val="lt1"/>
                </a:solidFill>
                <a:latin typeface="Montserrat"/>
                <a:ea typeface="Montserrat"/>
                <a:cs typeface="Montserrat"/>
                <a:sym typeface="Montserrat"/>
              </a:rPr>
              <a:t> Cloud es un servicio de alojamiento en la nube proporcionado por Streamlit, diseñado específicamente para aplicaciones creadas con Streamlit. Este servicio nos permite desplegar nuestras aplicaciones con solo unos pocos clics y hacerlas accesibles a cualquier persona con un enlace.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37"/>
          <p:cNvPicPr preferRelativeResize="0"/>
          <p:nvPr/>
        </p:nvPicPr>
        <p:blipFill>
          <a:blip r:embed="rId3">
            <a:alphaModFix/>
          </a:blip>
          <a:stretch>
            <a:fillRect/>
          </a:stretch>
        </p:blipFill>
        <p:spPr>
          <a:xfrm>
            <a:off x="135450" y="897725"/>
            <a:ext cx="8794199" cy="4118001"/>
          </a:xfrm>
          <a:prstGeom prst="rect">
            <a:avLst/>
          </a:prstGeom>
          <a:noFill/>
          <a:ln>
            <a:noFill/>
          </a:ln>
        </p:spPr>
      </p:pic>
      <p:pic>
        <p:nvPicPr>
          <p:cNvPr id="340" name="Google Shape;340;p37"/>
          <p:cNvPicPr preferRelativeResize="0"/>
          <p:nvPr/>
        </p:nvPicPr>
        <p:blipFill>
          <a:blip r:embed="rId4">
            <a:alphaModFix/>
          </a:blip>
          <a:stretch>
            <a:fillRect/>
          </a:stretch>
        </p:blipFill>
        <p:spPr>
          <a:xfrm>
            <a:off x="7851970" y="465575"/>
            <a:ext cx="744225" cy="879426"/>
          </a:xfrm>
          <a:prstGeom prst="rect">
            <a:avLst/>
          </a:prstGeom>
          <a:noFill/>
          <a:ln>
            <a:noFill/>
          </a:ln>
        </p:spPr>
      </p:pic>
      <p:sp>
        <p:nvSpPr>
          <p:cNvPr id="341" name="Google Shape;341;p37"/>
          <p:cNvSpPr txBox="1">
            <a:spLocks noGrp="1"/>
          </p:cNvSpPr>
          <p:nvPr>
            <p:ph type="title" idx="4294967295"/>
          </p:nvPr>
        </p:nvSpPr>
        <p:spPr>
          <a:xfrm>
            <a:off x="433500" y="445025"/>
            <a:ext cx="8198100" cy="572700"/>
          </a:xfrm>
          <a:prstGeom prst="rect">
            <a:avLst/>
          </a:prstGeom>
        </p:spPr>
        <p:txBody>
          <a:bodyPr spcFirstLastPara="1" wrap="square" lIns="91425" tIns="91425" rIns="91425" bIns="91425" anchor="t" anchorCtr="0">
            <a:normAutofit fontScale="90000"/>
          </a:bodyPr>
          <a:lstStyle/>
          <a:p>
            <a:pPr lvl="0" algn="ctr"/>
            <a:r>
              <a:rPr lang="es-MX" dirty="0">
                <a:solidFill>
                  <a:srgbClr val="FFBC00"/>
                </a:solidFill>
              </a:rPr>
              <a:t>Ventajas del Despliegue con Streamlit </a:t>
            </a:r>
            <a:r>
              <a:rPr lang="es-MX" dirty="0" err="1">
                <a:solidFill>
                  <a:srgbClr val="FFBC00"/>
                </a:solidFill>
              </a:rPr>
              <a:t>Community</a:t>
            </a:r>
            <a:r>
              <a:rPr lang="es-MX" dirty="0">
                <a:solidFill>
                  <a:srgbClr val="FFBC00"/>
                </a:solidFill>
              </a:rPr>
              <a:t> Cloud</a:t>
            </a:r>
            <a:endParaRPr dirty="0">
              <a:solidFill>
                <a:srgbClr val="FFBC00"/>
              </a:solidFill>
            </a:endParaRPr>
          </a:p>
        </p:txBody>
      </p:sp>
      <p:grpSp>
        <p:nvGrpSpPr>
          <p:cNvPr id="342" name="Google Shape;342;p37"/>
          <p:cNvGrpSpPr/>
          <p:nvPr/>
        </p:nvGrpSpPr>
        <p:grpSpPr>
          <a:xfrm>
            <a:off x="819815" y="1170125"/>
            <a:ext cx="3591808" cy="1571200"/>
            <a:chOff x="591200" y="1170125"/>
            <a:chExt cx="8004922" cy="1571200"/>
          </a:xfrm>
        </p:grpSpPr>
        <p:sp>
          <p:nvSpPr>
            <p:cNvPr id="343" name="Google Shape;343;p37"/>
            <p:cNvSpPr/>
            <p:nvPr/>
          </p:nvSpPr>
          <p:spPr>
            <a:xfrm>
              <a:off x="591222" y="1553925"/>
              <a:ext cx="8004900" cy="11874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00D8D7"/>
              </a:solidFill>
              <a:prstDash val="solid"/>
              <a:round/>
              <a:headEnd type="none" w="sm" len="sm"/>
              <a:tailEnd type="none" w="sm" len="sm"/>
            </a:ln>
          </p:spPr>
          <p:txBody>
            <a:bodyPr spcFirstLastPara="1" wrap="square" lIns="91425" tIns="91425" rIns="91425" bIns="91425" anchor="ctr" anchorCtr="0">
              <a:noAutofit/>
            </a:bodyPr>
            <a:lstStyle/>
            <a:p>
              <a:pPr lvl="0" algn="ctr"/>
              <a:r>
                <a:rPr lang="es-MX" dirty="0">
                  <a:solidFill>
                    <a:schemeClr val="lt1"/>
                  </a:solidFill>
                  <a:latin typeface="Montserrat"/>
                  <a:ea typeface="Montserrat"/>
                  <a:cs typeface="Montserrat"/>
                  <a:sym typeface="Montserrat"/>
                </a:rPr>
                <a:t>Solo necesitamos tener nuestro código fuente en un repositorio de </a:t>
              </a:r>
              <a:r>
                <a:rPr lang="es-MX" dirty="0" err="1">
                  <a:solidFill>
                    <a:schemeClr val="lt1"/>
                  </a:solidFill>
                  <a:latin typeface="Montserrat"/>
                  <a:ea typeface="Montserrat"/>
                  <a:cs typeface="Montserrat"/>
                  <a:sym typeface="Montserrat"/>
                </a:rPr>
                <a:t>GitHub</a:t>
              </a:r>
              <a:r>
                <a:rPr lang="es-MX" dirty="0">
                  <a:solidFill>
                    <a:schemeClr val="lt1"/>
                  </a:solidFill>
                  <a:latin typeface="Montserrat"/>
                  <a:ea typeface="Montserrat"/>
                  <a:cs typeface="Montserrat"/>
                  <a:sym typeface="Montserrat"/>
                </a:rPr>
                <a:t> y seguir unos sencillos pasos para desplegar nuestra aplicación</a:t>
              </a:r>
              <a:r>
                <a:rPr lang="es" dirty="0">
                  <a:solidFill>
                    <a:schemeClr val="lt1"/>
                  </a:solidFill>
                  <a:latin typeface="Montserrat"/>
                  <a:ea typeface="Montserrat"/>
                  <a:cs typeface="Montserrat"/>
                  <a:sym typeface="Montserrat"/>
                </a:rPr>
                <a:t>.</a:t>
              </a:r>
              <a:endParaRPr dirty="0">
                <a:solidFill>
                  <a:schemeClr val="lt1"/>
                </a:solidFill>
                <a:latin typeface="Montserrat"/>
                <a:ea typeface="Montserrat"/>
                <a:cs typeface="Montserrat"/>
                <a:sym typeface="Montserrat"/>
              </a:endParaRPr>
            </a:p>
          </p:txBody>
        </p:sp>
        <p:sp>
          <p:nvSpPr>
            <p:cNvPr id="344" name="Google Shape;344;p37"/>
            <p:cNvSpPr txBox="1"/>
            <p:nvPr/>
          </p:nvSpPr>
          <p:spPr>
            <a:xfrm>
              <a:off x="591200" y="1170125"/>
              <a:ext cx="8004900" cy="415500"/>
            </a:xfrm>
            <a:prstGeom prst="rect">
              <a:avLst/>
            </a:prstGeom>
            <a:noFill/>
            <a:ln>
              <a:noFill/>
            </a:ln>
          </p:spPr>
          <p:txBody>
            <a:bodyPr spcFirstLastPara="1" wrap="square" lIns="91425" tIns="91425" rIns="91425" bIns="91425" anchor="t" anchorCtr="0">
              <a:spAutoFit/>
            </a:bodyPr>
            <a:lstStyle/>
            <a:p>
              <a:pPr lvl="0" algn="ctr"/>
              <a:r>
                <a:rPr lang="es-BO" sz="1500" b="1" dirty="0">
                  <a:solidFill>
                    <a:srgbClr val="00D8D7"/>
                  </a:solidFill>
                  <a:latin typeface="Montserrat"/>
                  <a:ea typeface="Montserrat"/>
                  <a:cs typeface="Montserrat"/>
                  <a:sym typeface="Montserrat"/>
                </a:rPr>
                <a:t>Facilidad de Uso</a:t>
              </a:r>
              <a:endParaRPr sz="1500" b="1" dirty="0">
                <a:solidFill>
                  <a:srgbClr val="00D8D7"/>
                </a:solidFill>
                <a:latin typeface="Montserrat"/>
                <a:ea typeface="Montserrat"/>
                <a:cs typeface="Montserrat"/>
                <a:sym typeface="Montserrat"/>
              </a:endParaRPr>
            </a:p>
          </p:txBody>
        </p:sp>
      </p:grpSp>
      <p:pic>
        <p:nvPicPr>
          <p:cNvPr id="345" name="Google Shape;345;p37"/>
          <p:cNvPicPr preferRelativeResize="0"/>
          <p:nvPr/>
        </p:nvPicPr>
        <p:blipFill>
          <a:blip r:embed="rId5">
            <a:alphaModFix/>
          </a:blip>
          <a:stretch>
            <a:fillRect/>
          </a:stretch>
        </p:blipFill>
        <p:spPr>
          <a:xfrm>
            <a:off x="7818400" y="548498"/>
            <a:ext cx="148125" cy="150300"/>
          </a:xfrm>
          <a:prstGeom prst="rect">
            <a:avLst/>
          </a:prstGeom>
          <a:noFill/>
          <a:ln>
            <a:noFill/>
          </a:ln>
        </p:spPr>
      </p:pic>
      <p:grpSp>
        <p:nvGrpSpPr>
          <p:cNvPr id="346" name="Google Shape;346;p37"/>
          <p:cNvGrpSpPr/>
          <p:nvPr/>
        </p:nvGrpSpPr>
        <p:grpSpPr>
          <a:xfrm>
            <a:off x="4627990" y="1170125"/>
            <a:ext cx="3591808" cy="1571200"/>
            <a:chOff x="591200" y="1170125"/>
            <a:chExt cx="8004922" cy="1571200"/>
          </a:xfrm>
        </p:grpSpPr>
        <p:sp>
          <p:nvSpPr>
            <p:cNvPr id="347" name="Google Shape;347;p37"/>
            <p:cNvSpPr/>
            <p:nvPr/>
          </p:nvSpPr>
          <p:spPr>
            <a:xfrm>
              <a:off x="591222" y="1553925"/>
              <a:ext cx="8004900" cy="11874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74594"/>
              </a:solidFill>
              <a:prstDash val="solid"/>
              <a:round/>
              <a:headEnd type="none" w="sm" len="sm"/>
              <a:tailEnd type="none" w="sm" len="sm"/>
            </a:ln>
          </p:spPr>
          <p:txBody>
            <a:bodyPr spcFirstLastPara="1" wrap="square" lIns="91425" tIns="91425" rIns="91425" bIns="91425" anchor="ctr" anchorCtr="0">
              <a:noAutofit/>
            </a:bodyPr>
            <a:lstStyle/>
            <a:p>
              <a:pPr lvl="0" algn="ctr"/>
              <a:r>
                <a:rPr lang="es-MX" dirty="0">
                  <a:solidFill>
                    <a:schemeClr val="lt1"/>
                  </a:solidFill>
                  <a:latin typeface="Montserrat"/>
                  <a:ea typeface="Montserrat"/>
                  <a:cs typeface="Montserrat"/>
                  <a:sym typeface="Montserrat"/>
                </a:rPr>
                <a:t>La mayoría de las aplicaciones se implementan en cuestión de minutos</a:t>
              </a:r>
              <a:endParaRPr dirty="0">
                <a:solidFill>
                  <a:schemeClr val="lt1"/>
                </a:solidFill>
                <a:latin typeface="Montserrat"/>
                <a:ea typeface="Montserrat"/>
                <a:cs typeface="Montserrat"/>
                <a:sym typeface="Montserrat"/>
              </a:endParaRPr>
            </a:p>
          </p:txBody>
        </p:sp>
        <p:sp>
          <p:nvSpPr>
            <p:cNvPr id="348" name="Google Shape;348;p37"/>
            <p:cNvSpPr txBox="1"/>
            <p:nvPr/>
          </p:nvSpPr>
          <p:spPr>
            <a:xfrm>
              <a:off x="591200" y="1170125"/>
              <a:ext cx="8004900" cy="415500"/>
            </a:xfrm>
            <a:prstGeom prst="rect">
              <a:avLst/>
            </a:prstGeom>
            <a:noFill/>
            <a:ln>
              <a:noFill/>
            </a:ln>
          </p:spPr>
          <p:txBody>
            <a:bodyPr spcFirstLastPara="1" wrap="square" lIns="91425" tIns="91425" rIns="91425" bIns="91425" anchor="t" anchorCtr="0">
              <a:spAutoFit/>
            </a:bodyPr>
            <a:lstStyle/>
            <a:p>
              <a:pPr lvl="0" algn="ctr"/>
              <a:r>
                <a:rPr lang="es-BO" sz="1500" b="1" dirty="0">
                  <a:solidFill>
                    <a:srgbClr val="F74594"/>
                  </a:solidFill>
                  <a:latin typeface="Montserrat"/>
                  <a:ea typeface="Montserrat"/>
                  <a:cs typeface="Montserrat"/>
                  <a:sym typeface="Montserrat"/>
                </a:rPr>
                <a:t>Despliegue Rápido</a:t>
              </a:r>
              <a:endParaRPr sz="1500" b="1" dirty="0">
                <a:solidFill>
                  <a:srgbClr val="F74594"/>
                </a:solidFill>
                <a:latin typeface="Montserrat"/>
                <a:ea typeface="Montserrat"/>
                <a:cs typeface="Montserrat"/>
                <a:sym typeface="Montserrat"/>
              </a:endParaRPr>
            </a:p>
          </p:txBody>
        </p:sp>
      </p:grpSp>
      <p:grpSp>
        <p:nvGrpSpPr>
          <p:cNvPr id="349" name="Google Shape;349;p37"/>
          <p:cNvGrpSpPr/>
          <p:nvPr/>
        </p:nvGrpSpPr>
        <p:grpSpPr>
          <a:xfrm>
            <a:off x="819815" y="2846525"/>
            <a:ext cx="3591798" cy="1935682"/>
            <a:chOff x="591200" y="1170125"/>
            <a:chExt cx="8004900" cy="1935682"/>
          </a:xfrm>
        </p:grpSpPr>
        <p:sp>
          <p:nvSpPr>
            <p:cNvPr id="350" name="Google Shape;350;p37"/>
            <p:cNvSpPr/>
            <p:nvPr/>
          </p:nvSpPr>
          <p:spPr>
            <a:xfrm>
              <a:off x="591222" y="1553925"/>
              <a:ext cx="8004877" cy="1551882"/>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FBC00"/>
              </a:solidFill>
              <a:prstDash val="solid"/>
              <a:round/>
              <a:headEnd type="none" w="sm" len="sm"/>
              <a:tailEnd type="none" w="sm" len="sm"/>
            </a:ln>
          </p:spPr>
          <p:txBody>
            <a:bodyPr spcFirstLastPara="1" wrap="square" lIns="91425" tIns="91425" rIns="91425" bIns="91425" anchor="ctr" anchorCtr="0">
              <a:noAutofit/>
            </a:bodyPr>
            <a:lstStyle/>
            <a:p>
              <a:pPr lvl="0" algn="ctr"/>
              <a:r>
                <a:rPr lang="es-MX" dirty="0">
                  <a:solidFill>
                    <a:schemeClr val="lt1"/>
                  </a:solidFill>
                  <a:latin typeface="Montserrat"/>
                  <a:ea typeface="Montserrat"/>
                  <a:cs typeface="Montserrat"/>
                  <a:sym typeface="Montserrat"/>
                </a:rPr>
                <a:t>Cada vez que actualizamos nuestro código en </a:t>
              </a:r>
              <a:r>
                <a:rPr lang="es-MX" dirty="0" err="1">
                  <a:solidFill>
                    <a:schemeClr val="lt1"/>
                  </a:solidFill>
                  <a:latin typeface="Montserrat"/>
                  <a:ea typeface="Montserrat"/>
                  <a:cs typeface="Montserrat"/>
                  <a:sym typeface="Montserrat"/>
                </a:rPr>
                <a:t>GitHub</a:t>
              </a:r>
              <a:r>
                <a:rPr lang="es-MX" dirty="0">
                  <a:solidFill>
                    <a:schemeClr val="lt1"/>
                  </a:solidFill>
                  <a:latin typeface="Montserrat"/>
                  <a:ea typeface="Montserrat"/>
                  <a:cs typeface="Montserrat"/>
                  <a:sym typeface="Montserrat"/>
                </a:rPr>
                <a:t>, Streamlit </a:t>
              </a:r>
              <a:r>
                <a:rPr lang="es-MX" dirty="0" err="1">
                  <a:solidFill>
                    <a:schemeClr val="lt1"/>
                  </a:solidFill>
                  <a:latin typeface="Montserrat"/>
                  <a:ea typeface="Montserrat"/>
                  <a:cs typeface="Montserrat"/>
                  <a:sym typeface="Montserrat"/>
                </a:rPr>
                <a:t>Community</a:t>
              </a:r>
              <a:r>
                <a:rPr lang="es-MX" dirty="0">
                  <a:solidFill>
                    <a:schemeClr val="lt1"/>
                  </a:solidFill>
                  <a:latin typeface="Montserrat"/>
                  <a:ea typeface="Montserrat"/>
                  <a:cs typeface="Montserrat"/>
                  <a:sym typeface="Montserrat"/>
                </a:rPr>
                <a:t> Cloud puede re-desplegar automáticamente nuestra aplicación para reflejar los cambios</a:t>
              </a:r>
              <a:r>
                <a:rPr lang="es" dirty="0">
                  <a:solidFill>
                    <a:schemeClr val="lt1"/>
                  </a:solidFill>
                  <a:latin typeface="Montserrat"/>
                  <a:ea typeface="Montserrat"/>
                  <a:cs typeface="Montserrat"/>
                  <a:sym typeface="Montserrat"/>
                </a:rPr>
                <a:t>.</a:t>
              </a:r>
              <a:endParaRPr dirty="0">
                <a:solidFill>
                  <a:schemeClr val="lt1"/>
                </a:solidFill>
                <a:latin typeface="Montserrat"/>
                <a:ea typeface="Montserrat"/>
                <a:cs typeface="Montserrat"/>
                <a:sym typeface="Montserrat"/>
              </a:endParaRPr>
            </a:p>
          </p:txBody>
        </p:sp>
        <p:sp>
          <p:nvSpPr>
            <p:cNvPr id="351" name="Google Shape;351;p37"/>
            <p:cNvSpPr txBox="1"/>
            <p:nvPr/>
          </p:nvSpPr>
          <p:spPr>
            <a:xfrm>
              <a:off x="591200" y="1170125"/>
              <a:ext cx="8004900" cy="415468"/>
            </a:xfrm>
            <a:prstGeom prst="rect">
              <a:avLst/>
            </a:prstGeom>
            <a:noFill/>
            <a:ln>
              <a:noFill/>
            </a:ln>
          </p:spPr>
          <p:txBody>
            <a:bodyPr spcFirstLastPara="1" wrap="square" lIns="91425" tIns="91425" rIns="91425" bIns="91425" anchor="t" anchorCtr="0">
              <a:spAutoFit/>
            </a:bodyPr>
            <a:lstStyle/>
            <a:p>
              <a:pPr lvl="0" algn="ctr"/>
              <a:r>
                <a:rPr lang="es-BO" sz="1500" b="1" dirty="0">
                  <a:solidFill>
                    <a:srgbClr val="FFBC00"/>
                  </a:solidFill>
                  <a:latin typeface="Montserrat"/>
                  <a:ea typeface="Montserrat"/>
                  <a:cs typeface="Montserrat"/>
                  <a:sym typeface="Montserrat"/>
                </a:rPr>
                <a:t>Actualizaciones Automáticas</a:t>
              </a:r>
              <a:endParaRPr sz="1500" b="1" dirty="0">
                <a:solidFill>
                  <a:srgbClr val="FFBC00"/>
                </a:solidFill>
                <a:latin typeface="Montserrat"/>
                <a:ea typeface="Montserrat"/>
                <a:cs typeface="Montserrat"/>
                <a:sym typeface="Montserrat"/>
              </a:endParaRPr>
            </a:p>
          </p:txBody>
        </p:sp>
      </p:grpSp>
      <p:grpSp>
        <p:nvGrpSpPr>
          <p:cNvPr id="352" name="Google Shape;352;p37"/>
          <p:cNvGrpSpPr/>
          <p:nvPr/>
        </p:nvGrpSpPr>
        <p:grpSpPr>
          <a:xfrm>
            <a:off x="4627990" y="2846525"/>
            <a:ext cx="3591798" cy="1833700"/>
            <a:chOff x="591200" y="1170125"/>
            <a:chExt cx="8004900" cy="1833700"/>
          </a:xfrm>
        </p:grpSpPr>
        <p:sp>
          <p:nvSpPr>
            <p:cNvPr id="353" name="Google Shape;353;p37"/>
            <p:cNvSpPr/>
            <p:nvPr/>
          </p:nvSpPr>
          <p:spPr>
            <a:xfrm>
              <a:off x="591200" y="1816425"/>
              <a:ext cx="8004900" cy="11874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00CEFF"/>
              </a:solidFill>
              <a:prstDash val="solid"/>
              <a:round/>
              <a:headEnd type="none" w="sm" len="sm"/>
              <a:tailEnd type="none" w="sm" len="sm"/>
            </a:ln>
          </p:spPr>
          <p:txBody>
            <a:bodyPr spcFirstLastPara="1" wrap="square" lIns="91425" tIns="91425" rIns="91425" bIns="91425" anchor="ctr" anchorCtr="0">
              <a:noAutofit/>
            </a:bodyPr>
            <a:lstStyle/>
            <a:p>
              <a:pPr lvl="0" algn="ctr"/>
              <a:r>
                <a:rPr lang="es-MX" dirty="0">
                  <a:solidFill>
                    <a:schemeClr val="lt1"/>
                  </a:solidFill>
                  <a:latin typeface="Montserrat"/>
                  <a:ea typeface="Montserrat"/>
                  <a:cs typeface="Montserrat"/>
                  <a:sym typeface="Montserrat"/>
                </a:rPr>
                <a:t>Streamlit </a:t>
              </a:r>
              <a:r>
                <a:rPr lang="es-MX" dirty="0" err="1">
                  <a:solidFill>
                    <a:schemeClr val="lt1"/>
                  </a:solidFill>
                  <a:latin typeface="Montserrat"/>
                  <a:ea typeface="Montserrat"/>
                  <a:cs typeface="Montserrat"/>
                  <a:sym typeface="Montserrat"/>
                </a:rPr>
                <a:t>Community</a:t>
              </a:r>
              <a:r>
                <a:rPr lang="es-MX" dirty="0">
                  <a:solidFill>
                    <a:schemeClr val="lt1"/>
                  </a:solidFill>
                  <a:latin typeface="Montserrat"/>
                  <a:ea typeface="Montserrat"/>
                  <a:cs typeface="Montserrat"/>
                  <a:sym typeface="Montserrat"/>
                </a:rPr>
                <a:t> Cloud ofrece un plan gratuito que es ideal para proyectos personales, demostraciones y prototipos</a:t>
              </a:r>
              <a:r>
                <a:rPr lang="es" dirty="0">
                  <a:solidFill>
                    <a:schemeClr val="lt1"/>
                  </a:solidFill>
                  <a:latin typeface="Montserrat"/>
                  <a:ea typeface="Montserrat"/>
                  <a:cs typeface="Montserrat"/>
                  <a:sym typeface="Montserrat"/>
                </a:rPr>
                <a:t>.</a:t>
              </a:r>
              <a:endParaRPr dirty="0">
                <a:solidFill>
                  <a:schemeClr val="lt1"/>
                </a:solidFill>
                <a:latin typeface="Montserrat"/>
                <a:ea typeface="Montserrat"/>
                <a:cs typeface="Montserrat"/>
                <a:sym typeface="Montserrat"/>
              </a:endParaRPr>
            </a:p>
          </p:txBody>
        </p:sp>
        <p:sp>
          <p:nvSpPr>
            <p:cNvPr id="354" name="Google Shape;354;p37"/>
            <p:cNvSpPr txBox="1"/>
            <p:nvPr/>
          </p:nvSpPr>
          <p:spPr>
            <a:xfrm>
              <a:off x="591200" y="1170125"/>
              <a:ext cx="8004900" cy="646300"/>
            </a:xfrm>
            <a:prstGeom prst="rect">
              <a:avLst/>
            </a:prstGeom>
            <a:noFill/>
            <a:ln>
              <a:noFill/>
            </a:ln>
          </p:spPr>
          <p:txBody>
            <a:bodyPr spcFirstLastPara="1" wrap="square" lIns="91425" tIns="91425" rIns="91425" bIns="91425" anchor="t" anchorCtr="0">
              <a:spAutoFit/>
            </a:bodyPr>
            <a:lstStyle/>
            <a:p>
              <a:pPr lvl="0" algn="ctr"/>
              <a:r>
                <a:rPr lang="es-MX" sz="1500" b="1" dirty="0">
                  <a:solidFill>
                    <a:srgbClr val="00CEFF"/>
                  </a:solidFill>
                  <a:latin typeface="Montserrat"/>
                  <a:ea typeface="Montserrat"/>
                  <a:cs typeface="Montserrat"/>
                  <a:sym typeface="Montserrat"/>
                </a:rPr>
                <a:t>Gratuito para Proyectos Personales</a:t>
              </a:r>
              <a:endParaRPr sz="1500" b="1" dirty="0">
                <a:solidFill>
                  <a:srgbClr val="00CEFF"/>
                </a:solidFill>
                <a:latin typeface="Montserrat"/>
                <a:ea typeface="Montserrat"/>
                <a:cs typeface="Montserrat"/>
                <a:sym typeface="Montserrat"/>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idx="2"/>
          </p:nvPr>
        </p:nvSpPr>
        <p:spPr>
          <a:xfrm>
            <a:off x="137302" y="448576"/>
            <a:ext cx="7281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Desplegando nuestra aplicación</a:t>
            </a:r>
            <a:endParaRPr dirty="0"/>
          </a:p>
        </p:txBody>
      </p:sp>
      <p:pic>
        <p:nvPicPr>
          <p:cNvPr id="231" name="Google Shape;231;p28"/>
          <p:cNvPicPr preferRelativeResize="0"/>
          <p:nvPr/>
        </p:nvPicPr>
        <p:blipFill>
          <a:blip r:embed="rId3">
            <a:alphaModFix/>
          </a:blip>
          <a:stretch>
            <a:fillRect/>
          </a:stretch>
        </p:blipFill>
        <p:spPr>
          <a:xfrm>
            <a:off x="7851970" y="465575"/>
            <a:ext cx="744225" cy="879426"/>
          </a:xfrm>
          <a:prstGeom prst="rect">
            <a:avLst/>
          </a:prstGeom>
          <a:noFill/>
          <a:ln>
            <a:noFill/>
          </a:ln>
        </p:spPr>
      </p:pic>
      <p:pic>
        <p:nvPicPr>
          <p:cNvPr id="232" name="Google Shape;232;p28"/>
          <p:cNvPicPr preferRelativeResize="0"/>
          <p:nvPr/>
        </p:nvPicPr>
        <p:blipFill>
          <a:blip r:embed="rId4">
            <a:alphaModFix/>
          </a:blip>
          <a:stretch>
            <a:fillRect/>
          </a:stretch>
        </p:blipFill>
        <p:spPr>
          <a:xfrm>
            <a:off x="-1475875" y="4282151"/>
            <a:ext cx="4267198" cy="2049703"/>
          </a:xfrm>
          <a:prstGeom prst="rect">
            <a:avLst/>
          </a:prstGeom>
          <a:noFill/>
          <a:ln>
            <a:noFill/>
          </a:ln>
        </p:spPr>
      </p:pic>
      <p:pic>
        <p:nvPicPr>
          <p:cNvPr id="233" name="Google Shape;233;p28"/>
          <p:cNvPicPr preferRelativeResize="0"/>
          <p:nvPr/>
        </p:nvPicPr>
        <p:blipFill>
          <a:blip r:embed="rId5">
            <a:alphaModFix/>
          </a:blip>
          <a:stretch>
            <a:fillRect/>
          </a:stretch>
        </p:blipFill>
        <p:spPr>
          <a:xfrm>
            <a:off x="4790900" y="1201226"/>
            <a:ext cx="3901230" cy="3493698"/>
          </a:xfrm>
          <a:prstGeom prst="rect">
            <a:avLst/>
          </a:prstGeom>
          <a:noFill/>
          <a:ln>
            <a:noFill/>
          </a:ln>
        </p:spPr>
      </p:pic>
      <p:pic>
        <p:nvPicPr>
          <p:cNvPr id="7" name="Imagen 6">
            <a:extLst>
              <a:ext uri="{FF2B5EF4-FFF2-40B4-BE49-F238E27FC236}">
                <a16:creationId xmlns:a16="http://schemas.microsoft.com/office/drawing/2014/main" id="{686EC113-40C1-4EFD-B2F4-B80770B61125}"/>
              </a:ext>
            </a:extLst>
          </p:cNvPr>
          <p:cNvPicPr>
            <a:picLocks noChangeAspect="1"/>
          </p:cNvPicPr>
          <p:nvPr/>
        </p:nvPicPr>
        <p:blipFill>
          <a:blip r:embed="rId6"/>
          <a:stretch>
            <a:fillRect/>
          </a:stretch>
        </p:blipFill>
        <p:spPr>
          <a:xfrm>
            <a:off x="1644354" y="1092654"/>
            <a:ext cx="2133898" cy="895475"/>
          </a:xfrm>
          <a:prstGeom prst="roundRect">
            <a:avLst>
              <a:gd name="adj" fmla="val 8594"/>
            </a:avLst>
          </a:prstGeom>
          <a:solidFill>
            <a:srgbClr val="FFFFFF">
              <a:shade val="85000"/>
            </a:srgbClr>
          </a:solidFill>
          <a:ln>
            <a:noFill/>
          </a:ln>
          <a:effectLst>
            <a:reflection blurRad="12700" stA="38000" endPos="18000" dist="5000" dir="5400000" sy="-100000" algn="bl" rotWithShape="0"/>
          </a:effectLst>
        </p:spPr>
      </p:pic>
      <p:sp>
        <p:nvSpPr>
          <p:cNvPr id="8" name="Flecha: a la derecha 7">
            <a:extLst>
              <a:ext uri="{FF2B5EF4-FFF2-40B4-BE49-F238E27FC236}">
                <a16:creationId xmlns:a16="http://schemas.microsoft.com/office/drawing/2014/main" id="{43FB3777-183E-4D58-AA35-E2D53197BB83}"/>
              </a:ext>
            </a:extLst>
          </p:cNvPr>
          <p:cNvSpPr/>
          <p:nvPr/>
        </p:nvSpPr>
        <p:spPr>
          <a:xfrm>
            <a:off x="4306186" y="1250230"/>
            <a:ext cx="1010093" cy="580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9" name="Picture 2" descr="Deploy a new app from your workspace">
            <a:extLst>
              <a:ext uri="{FF2B5EF4-FFF2-40B4-BE49-F238E27FC236}">
                <a16:creationId xmlns:a16="http://schemas.microsoft.com/office/drawing/2014/main" id="{8D81F4D3-2B52-4348-9E3D-D133069F4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8800" y="462561"/>
            <a:ext cx="3434316" cy="1905568"/>
          </a:xfrm>
          <a:prstGeom prst="roundRect">
            <a:avLst>
              <a:gd name="adj" fmla="val 8594"/>
            </a:avLst>
          </a:prstGeom>
          <a:solidFill>
            <a:srgbClr val="FFFFFF">
              <a:shade val="85000"/>
            </a:srgbClr>
          </a:solidFill>
          <a:ln>
            <a:noFill/>
          </a:ln>
          <a:effectLst>
            <a:reflection blurRad="12700" stA="38000" endPos="18000" dist="5000" dir="5400000" sy="-100000" algn="bl" rotWithShape="0"/>
          </a:effectLst>
        </p:spPr>
      </p:pic>
      <p:pic>
        <p:nvPicPr>
          <p:cNvPr id="10" name="Picture 4" descr="Fill in your app's information to deploy your app">
            <a:extLst>
              <a:ext uri="{FF2B5EF4-FFF2-40B4-BE49-F238E27FC236}">
                <a16:creationId xmlns:a16="http://schemas.microsoft.com/office/drawing/2014/main" id="{E73A3B26-D2EE-4BF8-B9CA-5B7CBED6F1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362" y="2625738"/>
            <a:ext cx="2958890" cy="2444366"/>
          </a:xfrm>
          <a:prstGeom prst="roundRect">
            <a:avLst>
              <a:gd name="adj" fmla="val 8594"/>
            </a:avLst>
          </a:prstGeom>
          <a:solidFill>
            <a:srgbClr val="FFFFFF">
              <a:shade val="85000"/>
            </a:srgbClr>
          </a:solidFill>
          <a:ln>
            <a:noFill/>
          </a:ln>
          <a:effectLst>
            <a:reflection blurRad="12700" stA="38000" endPos="18000" dist="5000" dir="5400000" sy="-100000" algn="bl" rotWithShape="0"/>
          </a:effectLst>
        </p:spPr>
      </p:pic>
      <p:pic>
        <p:nvPicPr>
          <p:cNvPr id="11" name="Picture 6" descr="Watch your app launch">
            <a:extLst>
              <a:ext uri="{FF2B5EF4-FFF2-40B4-BE49-F238E27FC236}">
                <a16:creationId xmlns:a16="http://schemas.microsoft.com/office/drawing/2014/main" id="{CE1571B6-D33F-4AFD-893C-1310EB5100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5750" y="2914213"/>
            <a:ext cx="3556837" cy="1958113"/>
          </a:xfrm>
          <a:prstGeom prst="roundRect">
            <a:avLst>
              <a:gd name="adj" fmla="val 8594"/>
            </a:avLst>
          </a:prstGeom>
          <a:solidFill>
            <a:srgbClr val="FFFFFF">
              <a:shade val="85000"/>
            </a:srgbClr>
          </a:solidFill>
          <a:ln>
            <a:noFill/>
          </a:ln>
          <a:effectLst>
            <a:reflection blurRad="12700" stA="38000" endPos="18000" dist="5000" dir="5400000" sy="-100000" algn="bl" rotWithShape="0"/>
          </a:effectLst>
        </p:spPr>
      </p:pic>
      <p:sp>
        <p:nvSpPr>
          <p:cNvPr id="12" name="Flecha: a la derecha 11">
            <a:extLst>
              <a:ext uri="{FF2B5EF4-FFF2-40B4-BE49-F238E27FC236}">
                <a16:creationId xmlns:a16="http://schemas.microsoft.com/office/drawing/2014/main" id="{3AEEF79D-ADE3-47F4-9014-A3C0EED2E6CA}"/>
              </a:ext>
            </a:extLst>
          </p:cNvPr>
          <p:cNvSpPr/>
          <p:nvPr/>
        </p:nvSpPr>
        <p:spPr>
          <a:xfrm rot="9235059">
            <a:off x="6468141" y="2281590"/>
            <a:ext cx="1010093" cy="580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3" name="Flecha: a la derecha 12">
            <a:extLst>
              <a:ext uri="{FF2B5EF4-FFF2-40B4-BE49-F238E27FC236}">
                <a16:creationId xmlns:a16="http://schemas.microsoft.com/office/drawing/2014/main" id="{1D44C2CD-C19F-46FD-87AA-E916837FDDB4}"/>
              </a:ext>
            </a:extLst>
          </p:cNvPr>
          <p:cNvSpPr/>
          <p:nvPr/>
        </p:nvSpPr>
        <p:spPr>
          <a:xfrm rot="10644759">
            <a:off x="4158380" y="3438300"/>
            <a:ext cx="1010093" cy="580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1"/>
          <p:cNvPicPr preferRelativeResize="0"/>
          <p:nvPr/>
        </p:nvPicPr>
        <p:blipFill>
          <a:blip r:embed="rId3">
            <a:alphaModFix/>
          </a:blip>
          <a:stretch>
            <a:fillRect/>
          </a:stretch>
        </p:blipFill>
        <p:spPr>
          <a:xfrm rot="10800000" flipH="1">
            <a:off x="5402171" y="1019850"/>
            <a:ext cx="4320926" cy="3268224"/>
          </a:xfrm>
          <a:prstGeom prst="rect">
            <a:avLst/>
          </a:prstGeom>
          <a:noFill/>
          <a:ln>
            <a:noFill/>
          </a:ln>
        </p:spPr>
      </p:pic>
      <p:sp>
        <p:nvSpPr>
          <p:cNvPr id="145" name="Google Shape;145;p21"/>
          <p:cNvSpPr txBox="1">
            <a:spLocks noGrp="1"/>
          </p:cNvSpPr>
          <p:nvPr>
            <p:ph type="title" idx="2"/>
          </p:nvPr>
        </p:nvSpPr>
        <p:spPr>
          <a:xfrm>
            <a:off x="491450" y="1173175"/>
            <a:ext cx="8162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BO" dirty="0"/>
              <a:t>En Resumen</a:t>
            </a:r>
            <a:endParaRPr dirty="0">
              <a:solidFill>
                <a:srgbClr val="FFBC00"/>
              </a:solidFill>
            </a:endParaRPr>
          </a:p>
        </p:txBody>
      </p:sp>
      <p:sp>
        <p:nvSpPr>
          <p:cNvPr id="146" name="Google Shape;146;p21"/>
          <p:cNvSpPr/>
          <p:nvPr/>
        </p:nvSpPr>
        <p:spPr>
          <a:xfrm>
            <a:off x="-1034629" y="1819925"/>
            <a:ext cx="6436800" cy="21504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FB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47" name="Google Shape;147;p21"/>
          <p:cNvSpPr txBox="1"/>
          <p:nvPr/>
        </p:nvSpPr>
        <p:spPr>
          <a:xfrm>
            <a:off x="217102" y="1994893"/>
            <a:ext cx="4669366" cy="180046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500" dirty="0" err="1">
                <a:solidFill>
                  <a:schemeClr val="lt1"/>
                </a:solidFill>
                <a:latin typeface="Montserrat"/>
                <a:ea typeface="Montserrat"/>
                <a:cs typeface="Montserrat"/>
                <a:sym typeface="Montserrat"/>
              </a:rPr>
              <a:t>Streamlit</a:t>
            </a:r>
            <a:r>
              <a:rPr lang="es-ES" sz="1500" dirty="0">
                <a:solidFill>
                  <a:schemeClr val="lt1"/>
                </a:solidFill>
                <a:latin typeface="Montserrat"/>
                <a:ea typeface="Montserrat"/>
                <a:cs typeface="Montserrat"/>
                <a:sym typeface="Montserrat"/>
              </a:rPr>
              <a:t> es una herramienta poderosa y fácil de usar para crear y desplegar aplicaciones web en ciencia de datos. Permite a los científicos de datos y desarrolladores convertir rápidamente sus análisis y modelos en aplicaciones web interactivas, sin necesidad de conocimientos avanzados en desarrollo web. </a:t>
            </a:r>
            <a:endParaRPr sz="1500" dirty="0">
              <a:solidFill>
                <a:schemeClr val="lt1"/>
              </a:solidFill>
              <a:latin typeface="Montserrat"/>
              <a:ea typeface="Montserrat"/>
              <a:cs typeface="Montserrat"/>
              <a:sym typeface="Montserrat"/>
            </a:endParaRPr>
          </a:p>
        </p:txBody>
      </p:sp>
      <p:pic>
        <p:nvPicPr>
          <p:cNvPr id="148" name="Google Shape;148;p21"/>
          <p:cNvPicPr preferRelativeResize="0"/>
          <p:nvPr/>
        </p:nvPicPr>
        <p:blipFill>
          <a:blip r:embed="rId4">
            <a:alphaModFix/>
          </a:blip>
          <a:stretch>
            <a:fillRect/>
          </a:stretch>
        </p:blipFill>
        <p:spPr>
          <a:xfrm flipH="1">
            <a:off x="5756530" y="1745864"/>
            <a:ext cx="3387470" cy="2193326"/>
          </a:xfrm>
          <a:prstGeom prst="rect">
            <a:avLst/>
          </a:prstGeom>
          <a:noFill/>
          <a:ln>
            <a:noFill/>
          </a:ln>
        </p:spPr>
      </p:pic>
      <p:pic>
        <p:nvPicPr>
          <p:cNvPr id="149" name="Google Shape;149;p21"/>
          <p:cNvPicPr preferRelativeResize="0"/>
          <p:nvPr/>
        </p:nvPicPr>
        <p:blipFill>
          <a:blip r:embed="rId5">
            <a:alphaModFix/>
          </a:blip>
          <a:stretch>
            <a:fillRect/>
          </a:stretch>
        </p:blipFill>
        <p:spPr>
          <a:xfrm>
            <a:off x="7851970" y="465575"/>
            <a:ext cx="744225" cy="879426"/>
          </a:xfrm>
          <a:prstGeom prst="rect">
            <a:avLst/>
          </a:prstGeom>
          <a:noFill/>
          <a:ln>
            <a:noFill/>
          </a:ln>
        </p:spPr>
      </p:pic>
      <p:pic>
        <p:nvPicPr>
          <p:cNvPr id="150" name="Google Shape;150;p21"/>
          <p:cNvPicPr preferRelativeResize="0"/>
          <p:nvPr/>
        </p:nvPicPr>
        <p:blipFill>
          <a:blip r:embed="rId6">
            <a:alphaModFix/>
          </a:blip>
          <a:stretch>
            <a:fillRect/>
          </a:stretch>
        </p:blipFill>
        <p:spPr>
          <a:xfrm rot="-2059804">
            <a:off x="8714473" y="2498113"/>
            <a:ext cx="147273" cy="147273"/>
          </a:xfrm>
          <a:prstGeom prst="rect">
            <a:avLst/>
          </a:prstGeom>
          <a:noFill/>
          <a:ln>
            <a:noFill/>
          </a:ln>
        </p:spPr>
      </p:pic>
    </p:spTree>
    <p:extLst>
      <p:ext uri="{BB962C8B-B14F-4D97-AF65-F5344CB8AC3E}">
        <p14:creationId xmlns:p14="http://schemas.microsoft.com/office/powerpoint/2010/main" val="113044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2"/>
          <p:cNvPicPr preferRelativeResize="0"/>
          <p:nvPr/>
        </p:nvPicPr>
        <p:blipFill>
          <a:blip r:embed="rId3">
            <a:alphaModFix/>
          </a:blip>
          <a:stretch>
            <a:fillRect/>
          </a:stretch>
        </p:blipFill>
        <p:spPr>
          <a:xfrm>
            <a:off x="469275" y="465575"/>
            <a:ext cx="744225" cy="879426"/>
          </a:xfrm>
          <a:prstGeom prst="rect">
            <a:avLst/>
          </a:prstGeom>
          <a:noFill/>
          <a:ln>
            <a:noFill/>
          </a:ln>
        </p:spPr>
      </p:pic>
      <p:sp>
        <p:nvSpPr>
          <p:cNvPr id="280" name="Google Shape;280;p32"/>
          <p:cNvSpPr/>
          <p:nvPr/>
        </p:nvSpPr>
        <p:spPr>
          <a:xfrm>
            <a:off x="1650026" y="2827800"/>
            <a:ext cx="5740500" cy="1231800"/>
          </a:xfrm>
          <a:prstGeom prst="roundRect">
            <a:avLst>
              <a:gd name="adj" fmla="val 50000"/>
            </a:avLst>
          </a:prstGeom>
          <a:gradFill>
            <a:gsLst>
              <a:gs pos="0">
                <a:srgbClr val="3C2774"/>
              </a:gs>
              <a:gs pos="100000">
                <a:srgbClr val="C525B8"/>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b="1" dirty="0">
                <a:solidFill>
                  <a:schemeClr val="lt1"/>
                </a:solidFill>
                <a:latin typeface="Montserrat"/>
                <a:ea typeface="Montserrat"/>
                <a:cs typeface="Montserrat"/>
                <a:sym typeface="Montserrat"/>
              </a:rPr>
              <a:t>Preguntas!!!</a:t>
            </a:r>
            <a:endParaRPr sz="2600" b="1" dirty="0">
              <a:solidFill>
                <a:schemeClr val="lt1"/>
              </a:solidFill>
              <a:latin typeface="Montserrat"/>
              <a:ea typeface="Montserrat"/>
              <a:cs typeface="Montserrat"/>
              <a:sym typeface="Montserrat"/>
            </a:endParaRPr>
          </a:p>
        </p:txBody>
      </p:sp>
      <p:pic>
        <p:nvPicPr>
          <p:cNvPr id="281" name="Google Shape;281;p32"/>
          <p:cNvPicPr preferRelativeResize="0"/>
          <p:nvPr/>
        </p:nvPicPr>
        <p:blipFill>
          <a:blip r:embed="rId4">
            <a:alphaModFix/>
          </a:blip>
          <a:stretch>
            <a:fillRect/>
          </a:stretch>
        </p:blipFill>
        <p:spPr>
          <a:xfrm>
            <a:off x="6270677" y="1375075"/>
            <a:ext cx="7647375" cy="3446549"/>
          </a:xfrm>
          <a:prstGeom prst="rect">
            <a:avLst/>
          </a:prstGeom>
          <a:noFill/>
          <a:ln>
            <a:noFill/>
          </a:ln>
        </p:spPr>
      </p:pic>
      <p:pic>
        <p:nvPicPr>
          <p:cNvPr id="282" name="Google Shape;282;p32"/>
          <p:cNvPicPr preferRelativeResize="0"/>
          <p:nvPr/>
        </p:nvPicPr>
        <p:blipFill>
          <a:blip r:embed="rId5">
            <a:alphaModFix/>
          </a:blip>
          <a:stretch>
            <a:fillRect/>
          </a:stretch>
        </p:blipFill>
        <p:spPr>
          <a:xfrm>
            <a:off x="-1894625" y="1418950"/>
            <a:ext cx="4798925" cy="3107100"/>
          </a:xfrm>
          <a:prstGeom prst="rect">
            <a:avLst/>
          </a:prstGeom>
          <a:noFill/>
          <a:ln>
            <a:noFill/>
          </a:ln>
        </p:spPr>
      </p:pic>
      <p:sp>
        <p:nvSpPr>
          <p:cNvPr id="7" name="Google Shape;303;p34">
            <a:extLst>
              <a:ext uri="{FF2B5EF4-FFF2-40B4-BE49-F238E27FC236}">
                <a16:creationId xmlns:a16="http://schemas.microsoft.com/office/drawing/2014/main" id="{9C2F4F39-C116-40C0-9649-C3A03AAEAE7A}"/>
              </a:ext>
            </a:extLst>
          </p:cNvPr>
          <p:cNvSpPr txBox="1"/>
          <p:nvPr/>
        </p:nvSpPr>
        <p:spPr>
          <a:xfrm>
            <a:off x="2574326" y="1497976"/>
            <a:ext cx="38919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4400" dirty="0">
                <a:solidFill>
                  <a:srgbClr val="00CEFF"/>
                </a:solidFill>
                <a:latin typeface="Coiny"/>
                <a:ea typeface="Coiny"/>
                <a:cs typeface="Coiny"/>
                <a:sym typeface="Coiny"/>
              </a:rPr>
              <a:t>Gracias..</a:t>
            </a:r>
            <a:endParaRPr sz="4400" dirty="0">
              <a:solidFill>
                <a:srgbClr val="00CEFF"/>
              </a:solidFill>
              <a:latin typeface="Coiny"/>
              <a:ea typeface="Coiny"/>
              <a:cs typeface="Coiny"/>
              <a:sym typeface="Coin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1" y="273844"/>
            <a:ext cx="3563579" cy="994172"/>
          </a:xfrm>
        </p:spPr>
        <p:txBody>
          <a:bodyPr>
            <a:normAutofit fontScale="90000"/>
          </a:bodyPr>
          <a:lstStyle/>
          <a:p>
            <a:r>
              <a:rPr lang="es-MX" b="1" dirty="0">
                <a:solidFill>
                  <a:srgbClr val="FFC000"/>
                </a:solidFill>
                <a:effectLst>
                  <a:outerShdw blurRad="38100" dist="38100" dir="2700000" algn="tl">
                    <a:srgbClr val="000000">
                      <a:alpha val="43137"/>
                    </a:srgbClr>
                  </a:outerShdw>
                </a:effectLst>
              </a:rPr>
              <a:t>Python en Ciencia de Datos</a:t>
            </a:r>
            <a:endParaRPr lang="es-BO" b="1" dirty="0">
              <a:solidFill>
                <a:srgbClr val="FFC000"/>
              </a:solidFill>
              <a:effectLst>
                <a:outerShdw blurRad="38100" dist="38100" dir="2700000" algn="tl">
                  <a:srgbClr val="000000">
                    <a:alpha val="43137"/>
                  </a:srgbClr>
                </a:outerShdw>
              </a:effectLst>
            </a:endParaRPr>
          </a:p>
        </p:txBody>
      </p:sp>
      <p:sp>
        <p:nvSpPr>
          <p:cNvPr id="3" name="Marcador de texto 2"/>
          <p:cNvSpPr>
            <a:spLocks noGrp="1"/>
          </p:cNvSpPr>
          <p:nvPr>
            <p:ph type="body" idx="1"/>
          </p:nvPr>
        </p:nvSpPr>
        <p:spPr>
          <a:xfrm>
            <a:off x="374240" y="1369219"/>
            <a:ext cx="3430844" cy="3263504"/>
          </a:xfrm>
        </p:spPr>
        <p:txBody>
          <a:bodyPr/>
          <a:lstStyle/>
          <a:p>
            <a:r>
              <a:rPr lang="es-MX" dirty="0">
                <a:solidFill>
                  <a:schemeClr val="bg1"/>
                </a:solidFill>
              </a:rPr>
              <a:t>¿Por qué Python es tan popular en Ciencia de Datos?</a:t>
            </a:r>
          </a:p>
          <a:p>
            <a:r>
              <a:rPr lang="es-MX" dirty="0">
                <a:solidFill>
                  <a:schemeClr val="bg1"/>
                </a:solidFill>
              </a:rPr>
              <a:t>Python es el lenguaje más utilizado en Ciencia de Datos gracias a su simplicidad, versatilidad y robusto ecosistema de bibliotecas.</a:t>
            </a:r>
            <a:endParaRPr lang="es-BO" dirty="0">
              <a:solidFill>
                <a:schemeClr val="bg1"/>
              </a:solidFill>
            </a:endParaRPr>
          </a:p>
        </p:txBody>
      </p:sp>
      <p:pic>
        <p:nvPicPr>
          <p:cNvPr id="1026" name="Picture 2" descr="Análisis de Datos con Python | Curso Gratui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2230" y="0"/>
            <a:ext cx="495177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854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p42"/>
          <p:cNvSpPr txBox="1"/>
          <p:nvPr/>
        </p:nvSpPr>
        <p:spPr>
          <a:xfrm>
            <a:off x="3235747" y="2332800"/>
            <a:ext cx="4451400" cy="4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s" sz="2800" b="1" dirty="0">
                <a:solidFill>
                  <a:srgbClr val="FFFFFF"/>
                </a:solidFill>
                <a:latin typeface="Montserrat"/>
                <a:ea typeface="Montserrat"/>
                <a:cs typeface="Montserrat"/>
                <a:sym typeface="Montserrat"/>
              </a:rPr>
              <a:t>¡Muchas gracias!</a:t>
            </a:r>
            <a:endParaRPr sz="2800" b="1" dirty="0">
              <a:solidFill>
                <a:srgbClr val="FFFFFF"/>
              </a:solidFill>
              <a:latin typeface="Montserrat"/>
              <a:ea typeface="Montserrat"/>
              <a:cs typeface="Montserrat"/>
              <a:sym typeface="Montserrat"/>
            </a:endParaRPr>
          </a:p>
        </p:txBody>
      </p:sp>
      <p:pic>
        <p:nvPicPr>
          <p:cNvPr id="401" name="Google Shape;401;p42"/>
          <p:cNvPicPr preferRelativeResize="0"/>
          <p:nvPr/>
        </p:nvPicPr>
        <p:blipFill>
          <a:blip r:embed="rId3">
            <a:alphaModFix/>
          </a:blip>
          <a:stretch>
            <a:fillRect/>
          </a:stretch>
        </p:blipFill>
        <p:spPr>
          <a:xfrm>
            <a:off x="469275" y="465575"/>
            <a:ext cx="744225" cy="879426"/>
          </a:xfrm>
          <a:prstGeom prst="rect">
            <a:avLst/>
          </a:prstGeom>
          <a:noFill/>
          <a:ln>
            <a:noFill/>
          </a:ln>
        </p:spPr>
      </p:pic>
      <p:pic>
        <p:nvPicPr>
          <p:cNvPr id="404" name="Google Shape;404;p42"/>
          <p:cNvPicPr preferRelativeResize="0"/>
          <p:nvPr/>
        </p:nvPicPr>
        <p:blipFill>
          <a:blip r:embed="rId4">
            <a:alphaModFix/>
          </a:blip>
          <a:stretch>
            <a:fillRect/>
          </a:stretch>
        </p:blipFill>
        <p:spPr>
          <a:xfrm rot="-1797254">
            <a:off x="8131398" y="1155275"/>
            <a:ext cx="201778" cy="201778"/>
          </a:xfrm>
          <a:prstGeom prst="rect">
            <a:avLst/>
          </a:prstGeom>
          <a:noFill/>
          <a:ln>
            <a:noFill/>
          </a:ln>
        </p:spPr>
      </p:pic>
      <p:pic>
        <p:nvPicPr>
          <p:cNvPr id="405" name="Google Shape;405;p42"/>
          <p:cNvPicPr preferRelativeResize="0"/>
          <p:nvPr/>
        </p:nvPicPr>
        <p:blipFill>
          <a:blip r:embed="rId5">
            <a:alphaModFix/>
          </a:blip>
          <a:stretch>
            <a:fillRect/>
          </a:stretch>
        </p:blipFill>
        <p:spPr>
          <a:xfrm rot="-2059804">
            <a:off x="5285473" y="3874900"/>
            <a:ext cx="147273" cy="147273"/>
          </a:xfrm>
          <a:prstGeom prst="rect">
            <a:avLst/>
          </a:prstGeom>
          <a:noFill/>
          <a:ln>
            <a:noFill/>
          </a:ln>
        </p:spPr>
      </p:pic>
      <p:pic>
        <p:nvPicPr>
          <p:cNvPr id="409" name="Google Shape;409;p42"/>
          <p:cNvPicPr preferRelativeResize="0"/>
          <p:nvPr/>
        </p:nvPicPr>
        <p:blipFill>
          <a:blip r:embed="rId6">
            <a:alphaModFix/>
          </a:blip>
          <a:stretch>
            <a:fillRect/>
          </a:stretch>
        </p:blipFill>
        <p:spPr>
          <a:xfrm>
            <a:off x="911738" y="3515420"/>
            <a:ext cx="235875" cy="235873"/>
          </a:xfrm>
          <a:prstGeom prst="rect">
            <a:avLst/>
          </a:prstGeom>
          <a:noFill/>
          <a:ln>
            <a:noFill/>
          </a:ln>
        </p:spPr>
      </p:pic>
    </p:spTree>
    <p:extLst>
      <p:ext uri="{BB962C8B-B14F-4D97-AF65-F5344CB8AC3E}">
        <p14:creationId xmlns:p14="http://schemas.microsoft.com/office/powerpoint/2010/main" val="189016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erramientas en Python para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8046" y="0"/>
            <a:ext cx="5125953" cy="5143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223286" y="344057"/>
            <a:ext cx="3794760" cy="994172"/>
          </a:xfrm>
        </p:spPr>
        <p:txBody>
          <a:bodyPr>
            <a:normAutofit fontScale="90000"/>
          </a:bodyPr>
          <a:lstStyle/>
          <a:p>
            <a:r>
              <a:rPr lang="es-MX" dirty="0">
                <a:solidFill>
                  <a:srgbClr val="FFC000"/>
                </a:solidFill>
              </a:rPr>
              <a:t>Bibliotecas Esenciales en Ciencia de Datos</a:t>
            </a:r>
            <a:endParaRPr lang="es-BO" dirty="0">
              <a:solidFill>
                <a:srgbClr val="FFC000"/>
              </a:solidFill>
            </a:endParaRPr>
          </a:p>
        </p:txBody>
      </p:sp>
      <p:sp>
        <p:nvSpPr>
          <p:cNvPr id="3" name="Marcador de texto 2"/>
          <p:cNvSpPr>
            <a:spLocks noGrp="1"/>
          </p:cNvSpPr>
          <p:nvPr>
            <p:ph type="body" idx="1"/>
          </p:nvPr>
        </p:nvSpPr>
        <p:spPr>
          <a:xfrm>
            <a:off x="136616" y="1682286"/>
            <a:ext cx="3417570" cy="3263504"/>
          </a:xfrm>
        </p:spPr>
        <p:txBody>
          <a:bodyPr>
            <a:normAutofit lnSpcReduction="10000"/>
          </a:bodyPr>
          <a:lstStyle/>
          <a:p>
            <a:r>
              <a:rPr lang="es-MX" dirty="0">
                <a:solidFill>
                  <a:schemeClr val="bg1"/>
                </a:solidFill>
              </a:rPr>
              <a:t>Pandas: Manipulación y análisis de datos.</a:t>
            </a:r>
          </a:p>
          <a:p>
            <a:r>
              <a:rPr lang="es-MX" dirty="0">
                <a:solidFill>
                  <a:schemeClr val="bg1"/>
                </a:solidFill>
              </a:rPr>
              <a:t>Numpy: Operaciones matemáticas y análisis numérico.</a:t>
            </a:r>
          </a:p>
          <a:p>
            <a:r>
              <a:rPr lang="es-MX" dirty="0" err="1">
                <a:solidFill>
                  <a:schemeClr val="bg1"/>
                </a:solidFill>
              </a:rPr>
              <a:t>Matplotlib</a:t>
            </a:r>
            <a:r>
              <a:rPr lang="es-MX" dirty="0">
                <a:solidFill>
                  <a:schemeClr val="bg1"/>
                </a:solidFill>
              </a:rPr>
              <a:t>/</a:t>
            </a:r>
            <a:r>
              <a:rPr lang="es-MX" dirty="0" err="1">
                <a:solidFill>
                  <a:schemeClr val="bg1"/>
                </a:solidFill>
              </a:rPr>
              <a:t>Seaborn</a:t>
            </a:r>
            <a:r>
              <a:rPr lang="es-MX" dirty="0">
                <a:solidFill>
                  <a:schemeClr val="bg1"/>
                </a:solidFill>
              </a:rPr>
              <a:t>: Visualización básica de datos.</a:t>
            </a:r>
          </a:p>
          <a:p>
            <a:r>
              <a:rPr lang="es-MX" dirty="0">
                <a:solidFill>
                  <a:schemeClr val="bg1"/>
                </a:solidFill>
              </a:rPr>
              <a:t>Scikit-learn: Modelado y machine </a:t>
            </a:r>
            <a:r>
              <a:rPr lang="es-MX" dirty="0" err="1">
                <a:solidFill>
                  <a:schemeClr val="bg1"/>
                </a:solidFill>
              </a:rPr>
              <a:t>learning</a:t>
            </a:r>
            <a:r>
              <a:rPr lang="es-MX" dirty="0">
                <a:solidFill>
                  <a:schemeClr val="bg1"/>
                </a:solidFill>
              </a:rPr>
              <a:t>.</a:t>
            </a:r>
            <a:endParaRPr lang="es-BO" dirty="0">
              <a:solidFill>
                <a:schemeClr val="bg1"/>
              </a:solidFill>
            </a:endParaRPr>
          </a:p>
        </p:txBody>
      </p:sp>
    </p:spTree>
    <p:extLst>
      <p:ext uri="{BB962C8B-B14F-4D97-AF65-F5344CB8AC3E}">
        <p14:creationId xmlns:p14="http://schemas.microsoft.com/office/powerpoint/2010/main" val="255453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8660" y="1"/>
            <a:ext cx="7886700" cy="994172"/>
          </a:xfrm>
        </p:spPr>
        <p:txBody>
          <a:bodyPr>
            <a:normAutofit fontScale="90000"/>
          </a:bodyPr>
          <a:lstStyle/>
          <a:p>
            <a:pPr algn="ctr"/>
            <a:r>
              <a:rPr lang="es-MX" dirty="0">
                <a:solidFill>
                  <a:srgbClr val="FFC000"/>
                </a:solidFill>
                <a:effectLst>
                  <a:outerShdw blurRad="38100" dist="38100" dir="2700000" algn="tl">
                    <a:srgbClr val="000000">
                      <a:alpha val="43137"/>
                    </a:srgbClr>
                  </a:outerShdw>
                </a:effectLst>
              </a:rPr>
              <a:t>Python + Streamlit: Aplicaciones Web de Ciencia de Datos</a:t>
            </a:r>
            <a:endParaRPr lang="es-BO" dirty="0">
              <a:solidFill>
                <a:srgbClr val="FFC000"/>
              </a:solidFill>
              <a:effectLst>
                <a:outerShdw blurRad="38100" dist="38100" dir="2700000" algn="tl">
                  <a:srgbClr val="000000">
                    <a:alpha val="43137"/>
                  </a:srgbClr>
                </a:outerShdw>
              </a:effectLst>
            </a:endParaRPr>
          </a:p>
        </p:txBody>
      </p:sp>
      <p:sp>
        <p:nvSpPr>
          <p:cNvPr id="3" name="Marcador de texto 2"/>
          <p:cNvSpPr>
            <a:spLocks noGrp="1"/>
          </p:cNvSpPr>
          <p:nvPr>
            <p:ph type="body" idx="1"/>
          </p:nvPr>
        </p:nvSpPr>
        <p:spPr>
          <a:xfrm>
            <a:off x="708660" y="830887"/>
            <a:ext cx="7886700" cy="1543288"/>
          </a:xfrm>
        </p:spPr>
        <p:txBody>
          <a:bodyPr>
            <a:normAutofit fontScale="92500" lnSpcReduction="10000"/>
          </a:bodyPr>
          <a:lstStyle/>
          <a:p>
            <a:r>
              <a:rPr lang="es-MX" dirty="0">
                <a:solidFill>
                  <a:schemeClr val="bg1"/>
                </a:solidFill>
              </a:rPr>
              <a:t>Streamlit convierte scripts de Python en aplicaciones web interactivas con pocas líneas de código.</a:t>
            </a:r>
          </a:p>
          <a:p>
            <a:r>
              <a:rPr lang="es-MX" dirty="0">
                <a:solidFill>
                  <a:schemeClr val="bg1"/>
                </a:solidFill>
              </a:rPr>
              <a:t>Facilita la presentación y el análisis de datos.</a:t>
            </a:r>
          </a:p>
          <a:p>
            <a:r>
              <a:rPr lang="es-MX" dirty="0">
                <a:solidFill>
                  <a:schemeClr val="bg1"/>
                </a:solidFill>
              </a:rPr>
              <a:t>Transforma tu análisis de datos en aplicaciones web sin necesidad de experiencia en desarrollo web.</a:t>
            </a:r>
            <a:endParaRPr lang="es-BO" dirty="0">
              <a:solidFill>
                <a:schemeClr val="bg1"/>
              </a:solidFill>
            </a:endParaRPr>
          </a:p>
        </p:txBody>
      </p:sp>
      <p:pic>
        <p:nvPicPr>
          <p:cNvPr id="5" name="Imagen 4"/>
          <p:cNvPicPr>
            <a:picLocks noChangeAspect="1"/>
          </p:cNvPicPr>
          <p:nvPr/>
        </p:nvPicPr>
        <p:blipFill rotWithShape="1">
          <a:blip r:embed="rId2"/>
          <a:srcRect t="22444" b="26890"/>
          <a:stretch/>
        </p:blipFill>
        <p:spPr>
          <a:xfrm>
            <a:off x="0" y="2537460"/>
            <a:ext cx="9144000" cy="2606040"/>
          </a:xfrm>
          <a:prstGeom prst="rect">
            <a:avLst/>
          </a:prstGeom>
        </p:spPr>
      </p:pic>
    </p:spTree>
    <p:extLst>
      <p:ext uri="{BB962C8B-B14F-4D97-AF65-F5344CB8AC3E}">
        <p14:creationId xmlns:p14="http://schemas.microsoft.com/office/powerpoint/2010/main" val="705787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311700" y="851084"/>
            <a:ext cx="8520600" cy="841800"/>
          </a:xfrm>
          <a:prstGeom prst="rect">
            <a:avLst/>
          </a:prstGeom>
          <a:ln>
            <a:noFill/>
          </a:ln>
        </p:spPr>
        <p:txBody>
          <a:bodyPr spcFirstLastPara="1" wrap="square" lIns="91425" tIns="91425" rIns="91425" bIns="91425" anchor="ctr" anchorCtr="0">
            <a:normAutofit/>
          </a:bodyPr>
          <a:lstStyle/>
          <a:p>
            <a:pPr marL="0" lvl="0" indent="0" algn="ctr" rtl="0">
              <a:spcBef>
                <a:spcPts val="0"/>
              </a:spcBef>
              <a:spcAft>
                <a:spcPts val="0"/>
              </a:spcAft>
              <a:buNone/>
            </a:pPr>
            <a:r>
              <a:rPr lang="es" dirty="0">
                <a:solidFill>
                  <a:srgbClr val="FFBC00"/>
                </a:solidFill>
                <a:latin typeface="Coiny"/>
                <a:ea typeface="Coiny"/>
                <a:cs typeface="Coiny"/>
                <a:sym typeface="Coiny"/>
              </a:rPr>
              <a:t>STREAMLITE</a:t>
            </a:r>
            <a:endParaRPr dirty="0">
              <a:solidFill>
                <a:srgbClr val="FFBC00"/>
              </a:solidFill>
              <a:latin typeface="Coiny"/>
              <a:ea typeface="Coiny"/>
              <a:cs typeface="Coiny"/>
              <a:sym typeface="Coiny"/>
            </a:endParaRPr>
          </a:p>
        </p:txBody>
      </p:sp>
      <p:pic>
        <p:nvPicPr>
          <p:cNvPr id="133" name="Google Shape;133;p19"/>
          <p:cNvPicPr preferRelativeResize="0"/>
          <p:nvPr/>
        </p:nvPicPr>
        <p:blipFill>
          <a:blip r:embed="rId3">
            <a:alphaModFix/>
          </a:blip>
          <a:stretch>
            <a:fillRect/>
          </a:stretch>
        </p:blipFill>
        <p:spPr>
          <a:xfrm>
            <a:off x="469275" y="465575"/>
            <a:ext cx="744225" cy="879426"/>
          </a:xfrm>
          <a:prstGeom prst="rect">
            <a:avLst/>
          </a:prstGeom>
          <a:noFill/>
          <a:ln>
            <a:noFill/>
          </a:ln>
        </p:spPr>
      </p:pic>
      <p:sp>
        <p:nvSpPr>
          <p:cNvPr id="9" name="Google Shape;190;p25">
            <a:extLst>
              <a:ext uri="{FF2B5EF4-FFF2-40B4-BE49-F238E27FC236}">
                <a16:creationId xmlns:a16="http://schemas.microsoft.com/office/drawing/2014/main" id="{048B1314-1575-4F4A-BD47-EB7CEB9853BB}"/>
              </a:ext>
            </a:extLst>
          </p:cNvPr>
          <p:cNvSpPr txBox="1"/>
          <p:nvPr/>
        </p:nvSpPr>
        <p:spPr>
          <a:xfrm>
            <a:off x="4342763" y="2078393"/>
            <a:ext cx="4613950" cy="180046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s-ES" sz="1500" dirty="0" err="1">
                <a:solidFill>
                  <a:schemeClr val="lt1"/>
                </a:solidFill>
                <a:latin typeface="Montserrat"/>
                <a:ea typeface="Montserrat"/>
                <a:cs typeface="Montserrat"/>
                <a:sym typeface="Montserrat"/>
              </a:rPr>
              <a:t>Streamlit</a:t>
            </a:r>
            <a:r>
              <a:rPr lang="es-ES" sz="1500" dirty="0">
                <a:solidFill>
                  <a:schemeClr val="lt1"/>
                </a:solidFill>
                <a:latin typeface="Montserrat"/>
                <a:ea typeface="Montserrat"/>
                <a:cs typeface="Montserrat"/>
                <a:sym typeface="Montserrat"/>
              </a:rPr>
              <a:t>, creado en 2019 por </a:t>
            </a:r>
            <a:r>
              <a:rPr lang="es-ES" sz="1500" dirty="0" err="1">
                <a:solidFill>
                  <a:schemeClr val="lt1"/>
                </a:solidFill>
                <a:latin typeface="Montserrat"/>
                <a:ea typeface="Montserrat"/>
                <a:cs typeface="Montserrat"/>
                <a:sym typeface="Montserrat"/>
              </a:rPr>
              <a:t>Streamlit</a:t>
            </a:r>
            <a:r>
              <a:rPr lang="es-ES" sz="1500" dirty="0">
                <a:solidFill>
                  <a:schemeClr val="lt1"/>
                </a:solidFill>
                <a:latin typeface="Montserrat"/>
                <a:ea typeface="Montserrat"/>
                <a:cs typeface="Montserrat"/>
                <a:sym typeface="Montserrat"/>
              </a:rPr>
              <a:t> Technologies específicamente para científicos de datos, se convirtió en una solución indispensable para los creadores de aplicaciones interactivas con Python.</a:t>
            </a:r>
          </a:p>
          <a:p>
            <a:pPr marL="0" lvl="0" indent="0" rtl="0">
              <a:spcBef>
                <a:spcPts val="0"/>
              </a:spcBef>
              <a:spcAft>
                <a:spcPts val="0"/>
              </a:spcAft>
              <a:buNone/>
            </a:pPr>
            <a:endParaRPr lang="es-ES" sz="1500" dirty="0">
              <a:solidFill>
                <a:schemeClr val="lt1"/>
              </a:solidFill>
              <a:latin typeface="Montserrat"/>
              <a:ea typeface="Montserrat"/>
              <a:cs typeface="Montserrat"/>
              <a:sym typeface="Montserrat"/>
            </a:endParaRPr>
          </a:p>
          <a:p>
            <a:pPr marL="0" lvl="0" indent="0" rtl="0">
              <a:spcBef>
                <a:spcPts val="0"/>
              </a:spcBef>
              <a:spcAft>
                <a:spcPts val="0"/>
              </a:spcAft>
              <a:buNone/>
            </a:pPr>
            <a:r>
              <a:rPr lang="es-ES" sz="1500" dirty="0" err="1">
                <a:solidFill>
                  <a:schemeClr val="lt1"/>
                </a:solidFill>
                <a:latin typeface="Montserrat"/>
                <a:ea typeface="Montserrat"/>
                <a:cs typeface="Montserrat"/>
                <a:sym typeface="Montserrat"/>
              </a:rPr>
              <a:t>Version</a:t>
            </a:r>
            <a:r>
              <a:rPr lang="es-ES" sz="1500" dirty="0">
                <a:solidFill>
                  <a:schemeClr val="lt1"/>
                </a:solidFill>
                <a:latin typeface="Montserrat"/>
                <a:ea typeface="Montserrat"/>
                <a:cs typeface="Montserrat"/>
                <a:sym typeface="Montserrat"/>
              </a:rPr>
              <a:t> Actual 1.35.0   (23.05.2024)</a:t>
            </a:r>
          </a:p>
        </p:txBody>
      </p:sp>
      <p:pic>
        <p:nvPicPr>
          <p:cNvPr id="10" name="Picture 2" descr="Streamlit Releases Version 1.0, the Fastest Way to Build">
            <a:extLst>
              <a:ext uri="{FF2B5EF4-FFF2-40B4-BE49-F238E27FC236}">
                <a16:creationId xmlns:a16="http://schemas.microsoft.com/office/drawing/2014/main" id="{DAD2FF6E-A05B-474C-801D-B2A58CDA6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1692884"/>
            <a:ext cx="3789803" cy="2217220"/>
          </a:xfrm>
          <a:prstGeom prst="roundRect">
            <a:avLst>
              <a:gd name="adj" fmla="val 8594"/>
            </a:avLst>
          </a:prstGeom>
          <a:solidFill>
            <a:srgbClr val="FFFFFF">
              <a:shade val="85000"/>
            </a:srgbClr>
          </a:solidFill>
          <a:ln>
            <a:noFill/>
          </a:ln>
          <a:effectLst>
            <a:reflection blurRad="12700" stA="38000" endPos="5000" dist="5000" dir="5400000" sy="-100000" algn="bl" rotWithShape="0"/>
          </a:effectLst>
        </p:spPr>
      </p:pic>
    </p:spTree>
    <p:extLst>
      <p:ext uri="{BB962C8B-B14F-4D97-AF65-F5344CB8AC3E}">
        <p14:creationId xmlns:p14="http://schemas.microsoft.com/office/powerpoint/2010/main" val="4239176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title" idx="2"/>
          </p:nvPr>
        </p:nvSpPr>
        <p:spPr>
          <a:xfrm>
            <a:off x="491450" y="1173175"/>
            <a:ext cx="8162400" cy="5727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BO" dirty="0"/>
              <a:t>¿Qué es </a:t>
            </a:r>
            <a:r>
              <a:rPr lang="es-BO" dirty="0" err="1"/>
              <a:t>Streamlit</a:t>
            </a:r>
            <a:r>
              <a:rPr lang="es-BO" dirty="0"/>
              <a:t>?</a:t>
            </a:r>
            <a:endParaRPr dirty="0">
              <a:solidFill>
                <a:srgbClr val="FFBC00"/>
              </a:solidFill>
            </a:endParaRPr>
          </a:p>
        </p:txBody>
      </p:sp>
      <p:sp>
        <p:nvSpPr>
          <p:cNvPr id="189" name="Google Shape;189;p25"/>
          <p:cNvSpPr/>
          <p:nvPr/>
        </p:nvSpPr>
        <p:spPr>
          <a:xfrm>
            <a:off x="3695029" y="1819938"/>
            <a:ext cx="6436800" cy="21504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FB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90" name="Google Shape;190;p25"/>
          <p:cNvSpPr txBox="1"/>
          <p:nvPr/>
        </p:nvSpPr>
        <p:spPr>
          <a:xfrm>
            <a:off x="4285378" y="1879477"/>
            <a:ext cx="4613950" cy="2031295"/>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ES" sz="1500" dirty="0" err="1">
                <a:solidFill>
                  <a:schemeClr val="lt1"/>
                </a:solidFill>
                <a:latin typeface="Montserrat"/>
                <a:ea typeface="Montserrat"/>
                <a:cs typeface="Montserrat"/>
                <a:sym typeface="Montserrat"/>
              </a:rPr>
              <a:t>Streamlit</a:t>
            </a:r>
            <a:r>
              <a:rPr lang="es-ES" sz="1500" dirty="0">
                <a:solidFill>
                  <a:schemeClr val="lt1"/>
                </a:solidFill>
                <a:latin typeface="Montserrat"/>
                <a:ea typeface="Montserrat"/>
                <a:cs typeface="Montserrat"/>
                <a:sym typeface="Montserrat"/>
              </a:rPr>
              <a:t> es una biblioteca de Python que permite crear aplicaciones web interactivas de forma rápida y sencilla.</a:t>
            </a:r>
          </a:p>
          <a:p>
            <a:pPr marL="0" lvl="0" indent="0" algn="r" rtl="0">
              <a:spcBef>
                <a:spcPts val="0"/>
              </a:spcBef>
              <a:spcAft>
                <a:spcPts val="0"/>
              </a:spcAft>
              <a:buNone/>
            </a:pPr>
            <a:r>
              <a:rPr lang="es-ES" sz="1500" dirty="0">
                <a:solidFill>
                  <a:schemeClr val="lt1"/>
                </a:solidFill>
                <a:latin typeface="Montserrat"/>
                <a:ea typeface="Montserrat"/>
                <a:cs typeface="Montserrat"/>
                <a:sym typeface="Montserrat"/>
              </a:rPr>
              <a:t>Es especialmente útil para científicos de datos y analistas que desean convertir scripts de Python en aplicaciones interactivas sin necesidad de conocimientos avanzados de desarrollo web.</a:t>
            </a:r>
          </a:p>
        </p:txBody>
      </p:sp>
      <p:pic>
        <p:nvPicPr>
          <p:cNvPr id="191" name="Google Shape;191;p25"/>
          <p:cNvPicPr preferRelativeResize="0"/>
          <p:nvPr/>
        </p:nvPicPr>
        <p:blipFill>
          <a:blip r:embed="rId3">
            <a:alphaModFix/>
          </a:blip>
          <a:stretch>
            <a:fillRect/>
          </a:stretch>
        </p:blipFill>
        <p:spPr>
          <a:xfrm>
            <a:off x="469275" y="465575"/>
            <a:ext cx="744225" cy="879426"/>
          </a:xfrm>
          <a:prstGeom prst="rect">
            <a:avLst/>
          </a:prstGeom>
          <a:noFill/>
          <a:ln>
            <a:noFill/>
          </a:ln>
        </p:spPr>
      </p:pic>
      <p:pic>
        <p:nvPicPr>
          <p:cNvPr id="192" name="Google Shape;192;p25"/>
          <p:cNvPicPr preferRelativeResize="0"/>
          <p:nvPr/>
        </p:nvPicPr>
        <p:blipFill>
          <a:blip r:embed="rId4">
            <a:alphaModFix/>
          </a:blip>
          <a:stretch>
            <a:fillRect/>
          </a:stretch>
        </p:blipFill>
        <p:spPr>
          <a:xfrm flipH="1">
            <a:off x="231196" y="1019850"/>
            <a:ext cx="4320926" cy="3268224"/>
          </a:xfrm>
          <a:prstGeom prst="rect">
            <a:avLst/>
          </a:prstGeom>
          <a:noFill/>
          <a:ln>
            <a:noFill/>
          </a:ln>
        </p:spPr>
      </p:pic>
      <p:pic>
        <p:nvPicPr>
          <p:cNvPr id="193" name="Google Shape;193;p25"/>
          <p:cNvPicPr preferRelativeResize="0"/>
          <p:nvPr/>
        </p:nvPicPr>
        <p:blipFill>
          <a:blip r:embed="rId5">
            <a:alphaModFix/>
          </a:blip>
          <a:stretch>
            <a:fillRect/>
          </a:stretch>
        </p:blipFill>
        <p:spPr>
          <a:xfrm>
            <a:off x="848550" y="1348738"/>
            <a:ext cx="3096485" cy="3092825"/>
          </a:xfrm>
          <a:prstGeom prst="rect">
            <a:avLst/>
          </a:prstGeom>
          <a:noFill/>
          <a:ln>
            <a:noFill/>
          </a:ln>
        </p:spPr>
      </p:pic>
      <p:pic>
        <p:nvPicPr>
          <p:cNvPr id="194" name="Google Shape;194;p25"/>
          <p:cNvPicPr preferRelativeResize="0">
            <a:picLocks noGrp="1"/>
          </p:cNvPicPr>
          <p:nvPr>
            <p:ph type="pic" idx="2"/>
          </p:nvPr>
        </p:nvPicPr>
        <p:blipFill rotWithShape="1">
          <a:blip r:embed="rId6"/>
          <a:srcRect l="5253" t="5627" r="44747" b="5627"/>
          <a:stretch/>
        </p:blipFill>
        <p:spPr>
          <a:xfrm>
            <a:off x="946550" y="1444925"/>
            <a:ext cx="2900400" cy="2900400"/>
          </a:xfrm>
          <a:prstGeom prst="ellipse">
            <a:avLst/>
          </a:prstGeom>
          <a:noFill/>
          <a:ln>
            <a:noFill/>
          </a:ln>
        </p:spPr>
      </p:pic>
    </p:spTree>
    <p:extLst>
      <p:ext uri="{BB962C8B-B14F-4D97-AF65-F5344CB8AC3E}">
        <p14:creationId xmlns:p14="http://schemas.microsoft.com/office/powerpoint/2010/main" val="303585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title" idx="2"/>
          </p:nvPr>
        </p:nvSpPr>
        <p:spPr>
          <a:xfrm>
            <a:off x="491450" y="1173175"/>
            <a:ext cx="81624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s-BO" dirty="0"/>
              <a:t>¿Qué es </a:t>
            </a:r>
            <a:r>
              <a:rPr lang="es-BO" dirty="0" err="1"/>
              <a:t>Streamlit</a:t>
            </a:r>
            <a:r>
              <a:rPr lang="es-BO" dirty="0"/>
              <a:t>?</a:t>
            </a:r>
            <a:endParaRPr dirty="0">
              <a:solidFill>
                <a:srgbClr val="FFBC00"/>
              </a:solidFill>
            </a:endParaRPr>
          </a:p>
        </p:txBody>
      </p:sp>
      <p:sp>
        <p:nvSpPr>
          <p:cNvPr id="189" name="Google Shape;189;p25"/>
          <p:cNvSpPr/>
          <p:nvPr/>
        </p:nvSpPr>
        <p:spPr>
          <a:xfrm>
            <a:off x="-1059360" y="1805806"/>
            <a:ext cx="6436800" cy="21504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FB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90" name="Google Shape;190;p25"/>
          <p:cNvSpPr txBox="1"/>
          <p:nvPr/>
        </p:nvSpPr>
        <p:spPr>
          <a:xfrm>
            <a:off x="-147935" y="2240326"/>
            <a:ext cx="4613950" cy="1338798"/>
          </a:xfrm>
          <a:prstGeom prst="rect">
            <a:avLst/>
          </a:prstGeom>
          <a:noFill/>
          <a:ln>
            <a:noFill/>
          </a:ln>
        </p:spPr>
        <p:txBody>
          <a:bodyPr spcFirstLastPara="1" wrap="square" lIns="91425" tIns="91425" rIns="91425" bIns="91425" anchor="t" anchorCtr="0">
            <a:spAutoFit/>
          </a:bodyPr>
          <a:lstStyle/>
          <a:p>
            <a:pPr algn="r"/>
            <a:r>
              <a:rPr lang="es-ES" sz="1500" dirty="0" err="1">
                <a:solidFill>
                  <a:schemeClr val="lt1"/>
                </a:solidFill>
                <a:latin typeface="Montserrat"/>
                <a:ea typeface="Montserrat"/>
                <a:cs typeface="Montserrat"/>
                <a:sym typeface="Montserrat"/>
              </a:rPr>
              <a:t>Streamlit</a:t>
            </a:r>
            <a:r>
              <a:rPr lang="es-ES" sz="1500" dirty="0">
                <a:solidFill>
                  <a:schemeClr val="lt1"/>
                </a:solidFill>
                <a:latin typeface="Montserrat"/>
                <a:ea typeface="Montserrat"/>
                <a:cs typeface="Montserrat"/>
                <a:sym typeface="Montserrat"/>
              </a:rPr>
              <a:t> se describe mejor como un "</a:t>
            </a:r>
            <a:r>
              <a:rPr lang="es-ES" sz="1500" dirty="0" err="1">
                <a:solidFill>
                  <a:schemeClr val="lt1"/>
                </a:solidFill>
                <a:latin typeface="Montserrat"/>
                <a:ea typeface="Montserrat"/>
                <a:cs typeface="Montserrat"/>
                <a:sym typeface="Montserrat"/>
              </a:rPr>
              <a:t>framework</a:t>
            </a:r>
            <a:r>
              <a:rPr lang="es-ES" sz="1500" dirty="0">
                <a:solidFill>
                  <a:schemeClr val="lt1"/>
                </a:solidFill>
                <a:latin typeface="Montserrat"/>
                <a:ea typeface="Montserrat"/>
                <a:cs typeface="Montserrat"/>
                <a:sym typeface="Montserrat"/>
              </a:rPr>
              <a:t> ligero" o "mini </a:t>
            </a:r>
            <a:r>
              <a:rPr lang="es-ES" sz="1500" dirty="0" err="1">
                <a:solidFill>
                  <a:schemeClr val="lt1"/>
                </a:solidFill>
                <a:latin typeface="Montserrat"/>
                <a:ea typeface="Montserrat"/>
                <a:cs typeface="Montserrat"/>
                <a:sym typeface="Montserrat"/>
              </a:rPr>
              <a:t>framework</a:t>
            </a:r>
            <a:r>
              <a:rPr lang="es-ES" sz="1500" dirty="0">
                <a:solidFill>
                  <a:schemeClr val="lt1"/>
                </a:solidFill>
                <a:latin typeface="Montserrat"/>
                <a:ea typeface="Montserrat"/>
                <a:cs typeface="Montserrat"/>
                <a:sym typeface="Montserrat"/>
              </a:rPr>
              <a:t>" para crear aplicaciones web interactivas con Python</a:t>
            </a:r>
          </a:p>
          <a:p>
            <a:pPr marL="0" lvl="0" indent="0" algn="r" rtl="0">
              <a:spcBef>
                <a:spcPts val="0"/>
              </a:spcBef>
              <a:spcAft>
                <a:spcPts val="0"/>
              </a:spcAft>
              <a:buNone/>
            </a:pPr>
            <a:endParaRPr lang="es-ES" sz="1500" dirty="0">
              <a:solidFill>
                <a:schemeClr val="lt1"/>
              </a:solidFill>
              <a:latin typeface="Montserrat"/>
              <a:ea typeface="Montserrat"/>
              <a:cs typeface="Montserrat"/>
              <a:sym typeface="Montserrat"/>
            </a:endParaRPr>
          </a:p>
        </p:txBody>
      </p:sp>
      <p:pic>
        <p:nvPicPr>
          <p:cNvPr id="191" name="Google Shape;191;p25"/>
          <p:cNvPicPr preferRelativeResize="0"/>
          <p:nvPr/>
        </p:nvPicPr>
        <p:blipFill>
          <a:blip r:embed="rId3">
            <a:alphaModFix/>
          </a:blip>
          <a:stretch>
            <a:fillRect/>
          </a:stretch>
        </p:blipFill>
        <p:spPr>
          <a:xfrm>
            <a:off x="469275" y="465575"/>
            <a:ext cx="744225" cy="879426"/>
          </a:xfrm>
          <a:prstGeom prst="rect">
            <a:avLst/>
          </a:prstGeom>
          <a:noFill/>
          <a:ln>
            <a:noFill/>
          </a:ln>
        </p:spPr>
      </p:pic>
      <p:pic>
        <p:nvPicPr>
          <p:cNvPr id="192" name="Google Shape;192;p25"/>
          <p:cNvPicPr preferRelativeResize="0"/>
          <p:nvPr/>
        </p:nvPicPr>
        <p:blipFill>
          <a:blip r:embed="rId4">
            <a:alphaModFix/>
          </a:blip>
          <a:stretch>
            <a:fillRect/>
          </a:stretch>
        </p:blipFill>
        <p:spPr>
          <a:xfrm flipH="1">
            <a:off x="316577" y="1019849"/>
            <a:ext cx="4320926" cy="3268224"/>
          </a:xfrm>
          <a:prstGeom prst="rect">
            <a:avLst/>
          </a:prstGeom>
          <a:noFill/>
          <a:ln>
            <a:noFill/>
          </a:ln>
        </p:spPr>
      </p:pic>
      <p:pic>
        <p:nvPicPr>
          <p:cNvPr id="193" name="Google Shape;193;p25"/>
          <p:cNvPicPr preferRelativeResize="0"/>
          <p:nvPr/>
        </p:nvPicPr>
        <p:blipFill>
          <a:blip r:embed="rId5">
            <a:alphaModFix/>
          </a:blip>
          <a:stretch>
            <a:fillRect/>
          </a:stretch>
        </p:blipFill>
        <p:spPr>
          <a:xfrm>
            <a:off x="4944872" y="1107549"/>
            <a:ext cx="3096485" cy="3092825"/>
          </a:xfrm>
          <a:prstGeom prst="rect">
            <a:avLst/>
          </a:prstGeom>
          <a:noFill/>
          <a:ln>
            <a:noFill/>
          </a:ln>
        </p:spPr>
      </p:pic>
      <p:pic>
        <p:nvPicPr>
          <p:cNvPr id="194" name="Google Shape;194;p25"/>
          <p:cNvPicPr preferRelativeResize="0">
            <a:picLocks noGrp="1"/>
          </p:cNvPicPr>
          <p:nvPr>
            <p:ph type="pic" idx="2"/>
          </p:nvPr>
        </p:nvPicPr>
        <p:blipFill rotWithShape="1">
          <a:blip r:embed="rId6"/>
          <a:srcRect l="18488" t="1657" r="34366" b="14387"/>
          <a:stretch/>
        </p:blipFill>
        <p:spPr>
          <a:xfrm>
            <a:off x="5042914" y="1173175"/>
            <a:ext cx="2900400" cy="29004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36"/>
          <p:cNvPicPr preferRelativeResize="0"/>
          <p:nvPr/>
        </p:nvPicPr>
        <p:blipFill>
          <a:blip r:embed="rId3">
            <a:alphaModFix/>
          </a:blip>
          <a:stretch>
            <a:fillRect/>
          </a:stretch>
        </p:blipFill>
        <p:spPr>
          <a:xfrm>
            <a:off x="135450" y="897725"/>
            <a:ext cx="8794199" cy="4118001"/>
          </a:xfrm>
          <a:prstGeom prst="rect">
            <a:avLst/>
          </a:prstGeom>
          <a:noFill/>
          <a:ln>
            <a:noFill/>
          </a:ln>
        </p:spPr>
      </p:pic>
      <p:pic>
        <p:nvPicPr>
          <p:cNvPr id="323" name="Google Shape;323;p36"/>
          <p:cNvPicPr preferRelativeResize="0"/>
          <p:nvPr/>
        </p:nvPicPr>
        <p:blipFill>
          <a:blip r:embed="rId4">
            <a:alphaModFix/>
          </a:blip>
          <a:stretch>
            <a:fillRect/>
          </a:stretch>
        </p:blipFill>
        <p:spPr>
          <a:xfrm>
            <a:off x="7851970" y="465575"/>
            <a:ext cx="744225" cy="879426"/>
          </a:xfrm>
          <a:prstGeom prst="rect">
            <a:avLst/>
          </a:prstGeom>
          <a:noFill/>
          <a:ln>
            <a:noFill/>
          </a:ln>
        </p:spPr>
      </p:pic>
      <p:sp>
        <p:nvSpPr>
          <p:cNvPr id="324" name="Google Shape;324;p36"/>
          <p:cNvSpPr txBox="1">
            <a:spLocks noGrp="1"/>
          </p:cNvSpPr>
          <p:nvPr>
            <p:ph type="title" idx="4294967295"/>
          </p:nvPr>
        </p:nvSpPr>
        <p:spPr>
          <a:xfrm>
            <a:off x="433500" y="445025"/>
            <a:ext cx="81981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dirty="0">
                <a:solidFill>
                  <a:srgbClr val="FFBC00"/>
                </a:solidFill>
              </a:rPr>
              <a:t>Caracteristicas</a:t>
            </a:r>
            <a:endParaRPr dirty="0">
              <a:solidFill>
                <a:srgbClr val="FFBC00"/>
              </a:solidFill>
            </a:endParaRPr>
          </a:p>
        </p:txBody>
      </p:sp>
      <p:grpSp>
        <p:nvGrpSpPr>
          <p:cNvPr id="325" name="Google Shape;325;p36"/>
          <p:cNvGrpSpPr/>
          <p:nvPr/>
        </p:nvGrpSpPr>
        <p:grpSpPr>
          <a:xfrm>
            <a:off x="591200" y="941525"/>
            <a:ext cx="8004900" cy="1263100"/>
            <a:chOff x="591200" y="1170125"/>
            <a:chExt cx="8004900" cy="1263100"/>
          </a:xfrm>
        </p:grpSpPr>
        <p:sp>
          <p:nvSpPr>
            <p:cNvPr id="326" name="Google Shape;326;p36"/>
            <p:cNvSpPr/>
            <p:nvPr/>
          </p:nvSpPr>
          <p:spPr>
            <a:xfrm>
              <a:off x="591200" y="1553925"/>
              <a:ext cx="8004900" cy="8793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00D8D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lt1"/>
                  </a:solidFill>
                  <a:latin typeface="Montserrat"/>
                  <a:ea typeface="Montserrat"/>
                  <a:cs typeface="Montserrat"/>
                  <a:sym typeface="Montserrat"/>
                </a:rPr>
                <a:t>Interfaz de usuario simple</a:t>
              </a:r>
            </a:p>
            <a:p>
              <a:pPr marL="0" lvl="0" indent="0" algn="ctr" rtl="0">
                <a:spcBef>
                  <a:spcPts val="0"/>
                </a:spcBef>
                <a:spcAft>
                  <a:spcPts val="0"/>
                </a:spcAft>
                <a:buNone/>
              </a:pPr>
              <a:r>
                <a:rPr lang="es" dirty="0">
                  <a:solidFill>
                    <a:schemeClr val="lt1"/>
                  </a:solidFill>
                  <a:latin typeface="Montserrat"/>
                  <a:ea typeface="Montserrat"/>
                  <a:cs typeface="Montserrat"/>
                  <a:sym typeface="Montserrat"/>
                </a:rPr>
                <a:t>No se necesita experiencia en Desarrollo Web</a:t>
              </a:r>
              <a:endParaRPr dirty="0">
                <a:solidFill>
                  <a:schemeClr val="lt1"/>
                </a:solidFill>
                <a:latin typeface="Montserrat"/>
                <a:ea typeface="Montserrat"/>
                <a:cs typeface="Montserrat"/>
                <a:sym typeface="Montserrat"/>
              </a:endParaRPr>
            </a:p>
          </p:txBody>
        </p:sp>
        <p:sp>
          <p:nvSpPr>
            <p:cNvPr id="327" name="Google Shape;327;p36"/>
            <p:cNvSpPr txBox="1"/>
            <p:nvPr/>
          </p:nvSpPr>
          <p:spPr>
            <a:xfrm>
              <a:off x="591200" y="1170125"/>
              <a:ext cx="8004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dirty="0">
                  <a:solidFill>
                    <a:srgbClr val="00D8D7"/>
                  </a:solidFill>
                  <a:latin typeface="Montserrat"/>
                  <a:ea typeface="Montserrat"/>
                  <a:cs typeface="Montserrat"/>
                  <a:sym typeface="Montserrat"/>
                </a:rPr>
                <a:t>Interfaz</a:t>
              </a:r>
              <a:endParaRPr sz="1500" b="1" dirty="0">
                <a:solidFill>
                  <a:srgbClr val="00D8D7"/>
                </a:solidFill>
                <a:latin typeface="Montserrat"/>
                <a:ea typeface="Montserrat"/>
                <a:cs typeface="Montserrat"/>
                <a:sym typeface="Montserrat"/>
              </a:endParaRPr>
            </a:p>
          </p:txBody>
        </p:sp>
      </p:grpSp>
      <p:grpSp>
        <p:nvGrpSpPr>
          <p:cNvPr id="328" name="Google Shape;328;p36"/>
          <p:cNvGrpSpPr/>
          <p:nvPr/>
        </p:nvGrpSpPr>
        <p:grpSpPr>
          <a:xfrm>
            <a:off x="569550" y="2204625"/>
            <a:ext cx="8004900" cy="1263100"/>
            <a:chOff x="591200" y="1170125"/>
            <a:chExt cx="8004900" cy="1263100"/>
          </a:xfrm>
        </p:grpSpPr>
        <p:sp>
          <p:nvSpPr>
            <p:cNvPr id="329" name="Google Shape;329;p36"/>
            <p:cNvSpPr/>
            <p:nvPr/>
          </p:nvSpPr>
          <p:spPr>
            <a:xfrm>
              <a:off x="591200" y="1553925"/>
              <a:ext cx="8004900" cy="8793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FB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lt1"/>
                  </a:solidFill>
                  <a:latin typeface="Montserrat"/>
                  <a:ea typeface="Montserrat"/>
                  <a:cs typeface="Montserrat"/>
                  <a:sym typeface="Montserrat"/>
                </a:rPr>
                <a:t>Integración fluida con bibliotecas de ciencias de Datos (Numpy, Pandas, Matplotlib, Plotly)</a:t>
              </a:r>
              <a:endParaRPr dirty="0">
                <a:solidFill>
                  <a:schemeClr val="lt1"/>
                </a:solidFill>
                <a:latin typeface="Montserrat"/>
                <a:ea typeface="Montserrat"/>
                <a:cs typeface="Montserrat"/>
                <a:sym typeface="Montserrat"/>
              </a:endParaRPr>
            </a:p>
          </p:txBody>
        </p:sp>
        <p:sp>
          <p:nvSpPr>
            <p:cNvPr id="330" name="Google Shape;330;p36"/>
            <p:cNvSpPr txBox="1"/>
            <p:nvPr/>
          </p:nvSpPr>
          <p:spPr>
            <a:xfrm>
              <a:off x="591200" y="1170125"/>
              <a:ext cx="8004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dirty="0">
                  <a:solidFill>
                    <a:srgbClr val="FFBC00"/>
                  </a:solidFill>
                  <a:latin typeface="Montserrat"/>
                  <a:ea typeface="Montserrat"/>
                  <a:cs typeface="Montserrat"/>
                  <a:sym typeface="Montserrat"/>
                </a:rPr>
                <a:t>Integracion</a:t>
              </a:r>
              <a:endParaRPr sz="1500" b="1" dirty="0">
                <a:solidFill>
                  <a:srgbClr val="FFBC00"/>
                </a:solidFill>
                <a:latin typeface="Montserrat"/>
                <a:ea typeface="Montserrat"/>
                <a:cs typeface="Montserrat"/>
                <a:sym typeface="Montserrat"/>
              </a:endParaRPr>
            </a:p>
          </p:txBody>
        </p:sp>
      </p:grpSp>
      <p:grpSp>
        <p:nvGrpSpPr>
          <p:cNvPr id="331" name="Google Shape;331;p36"/>
          <p:cNvGrpSpPr/>
          <p:nvPr/>
        </p:nvGrpSpPr>
        <p:grpSpPr>
          <a:xfrm>
            <a:off x="591200" y="3467725"/>
            <a:ext cx="8004900" cy="1263100"/>
            <a:chOff x="591200" y="1170125"/>
            <a:chExt cx="8004900" cy="1263100"/>
          </a:xfrm>
        </p:grpSpPr>
        <p:sp>
          <p:nvSpPr>
            <p:cNvPr id="332" name="Google Shape;332;p36"/>
            <p:cNvSpPr/>
            <p:nvPr/>
          </p:nvSpPr>
          <p:spPr>
            <a:xfrm>
              <a:off x="591200" y="1553925"/>
              <a:ext cx="8004900" cy="879300"/>
            </a:xfrm>
            <a:prstGeom prst="roundRect">
              <a:avLst>
                <a:gd name="adj" fmla="val 50000"/>
              </a:avLst>
            </a:prstGeom>
            <a:gradFill>
              <a:gsLst>
                <a:gs pos="0">
                  <a:srgbClr val="342673"/>
                </a:gs>
                <a:gs pos="100000">
                  <a:srgbClr val="201A3E"/>
                </a:gs>
              </a:gsLst>
              <a:path path="circle">
                <a:fillToRect l="50000" t="50000" r="50000" b="50000"/>
              </a:path>
              <a:tileRect/>
            </a:gradFill>
            <a:ln w="9525" cap="flat" cmpd="sng">
              <a:solidFill>
                <a:srgbClr val="F745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lt1"/>
                  </a:solidFill>
                  <a:latin typeface="Montserrat"/>
                  <a:ea typeface="Montserrat"/>
                  <a:cs typeface="Montserrat"/>
                  <a:sym typeface="Montserrat"/>
                </a:rPr>
                <a:t>Variedad de componentes interactivos</a:t>
              </a:r>
              <a:endParaRPr dirty="0">
                <a:solidFill>
                  <a:schemeClr val="lt1"/>
                </a:solidFill>
                <a:latin typeface="Montserrat"/>
                <a:ea typeface="Montserrat"/>
                <a:cs typeface="Montserrat"/>
                <a:sym typeface="Montserrat"/>
              </a:endParaRPr>
            </a:p>
          </p:txBody>
        </p:sp>
        <p:sp>
          <p:nvSpPr>
            <p:cNvPr id="333" name="Google Shape;333;p36"/>
            <p:cNvSpPr txBox="1"/>
            <p:nvPr/>
          </p:nvSpPr>
          <p:spPr>
            <a:xfrm>
              <a:off x="591200" y="1170125"/>
              <a:ext cx="8004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dirty="0">
                  <a:solidFill>
                    <a:srgbClr val="F74594"/>
                  </a:solidFill>
                  <a:latin typeface="Montserrat"/>
                  <a:ea typeface="Montserrat"/>
                  <a:cs typeface="Montserrat"/>
                  <a:sym typeface="Montserrat"/>
                </a:rPr>
                <a:t>Componentes</a:t>
              </a:r>
              <a:endParaRPr sz="1500" b="1" dirty="0">
                <a:solidFill>
                  <a:srgbClr val="F74594"/>
                </a:solidFill>
                <a:latin typeface="Montserrat"/>
                <a:ea typeface="Montserrat"/>
                <a:cs typeface="Montserrat"/>
                <a:sym typeface="Montserrat"/>
              </a:endParaRPr>
            </a:p>
          </p:txBody>
        </p:sp>
      </p:grpSp>
      <p:pic>
        <p:nvPicPr>
          <p:cNvPr id="334" name="Google Shape;334;p36"/>
          <p:cNvPicPr preferRelativeResize="0"/>
          <p:nvPr/>
        </p:nvPicPr>
        <p:blipFill>
          <a:blip r:embed="rId5">
            <a:alphaModFix/>
          </a:blip>
          <a:stretch>
            <a:fillRect/>
          </a:stretch>
        </p:blipFill>
        <p:spPr>
          <a:xfrm>
            <a:off x="7818400" y="548498"/>
            <a:ext cx="148125" cy="150300"/>
          </a:xfrm>
          <a:prstGeom prst="rect">
            <a:avLst/>
          </a:prstGeom>
          <a:noFill/>
          <a:ln>
            <a:noFill/>
          </a:ln>
        </p:spPr>
      </p:pic>
    </p:spTree>
    <p:extLst>
      <p:ext uri="{BB962C8B-B14F-4D97-AF65-F5344CB8AC3E}">
        <p14:creationId xmlns:p14="http://schemas.microsoft.com/office/powerpoint/2010/main" val="382015345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2941</TotalTime>
  <Words>833</Words>
  <Application>Microsoft Office PowerPoint</Application>
  <PresentationFormat>Presentación en pantalla (16:9)</PresentationFormat>
  <Paragraphs>111</Paragraphs>
  <Slides>30</Slides>
  <Notes>23</Notes>
  <HiddenSlides>2</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30</vt:i4>
      </vt:variant>
    </vt:vector>
  </HeadingPairs>
  <TitlesOfParts>
    <vt:vector size="38" baseType="lpstr">
      <vt:lpstr>Montserrat</vt:lpstr>
      <vt:lpstr>Calibri</vt:lpstr>
      <vt:lpstr>Segoe UI Historic</vt:lpstr>
      <vt:lpstr>Wingdings</vt:lpstr>
      <vt:lpstr>Coiny</vt:lpstr>
      <vt:lpstr>Arial</vt:lpstr>
      <vt:lpstr>Montserrat Medium</vt:lpstr>
      <vt:lpstr>Simple Light</vt:lpstr>
      <vt:lpstr>Presentación de PowerPoint</vt:lpstr>
      <vt:lpstr>Objetivos de la Charla</vt:lpstr>
      <vt:lpstr>Python en Ciencia de Datos</vt:lpstr>
      <vt:lpstr>Bibliotecas Esenciales en Ciencia de Datos</vt:lpstr>
      <vt:lpstr>Python + Streamlit: Aplicaciones Web de Ciencia de Datos</vt:lpstr>
      <vt:lpstr>STREAMLITE</vt:lpstr>
      <vt:lpstr>¿Qué es Streamlit?</vt:lpstr>
      <vt:lpstr>¿Qué es Streamlit?</vt:lpstr>
      <vt:lpstr>Caracteristicas</vt:lpstr>
      <vt:lpstr>Ventajas</vt:lpstr>
      <vt:lpstr>Streamlit en Ciencia de Datos</vt:lpstr>
      <vt:lpstr>Ventajas</vt:lpstr>
      <vt:lpstr>Desventajas</vt:lpstr>
      <vt:lpstr>Instalación</vt:lpstr>
      <vt:lpstr>Presentación de PowerPoint</vt:lpstr>
      <vt:lpstr>Widgets</vt:lpstr>
      <vt:lpstr>Presentación de PowerPoint</vt:lpstr>
      <vt:lpstr>Integracion con otras herramientas</vt:lpstr>
      <vt:lpstr>Tipos de Aplicaciones</vt:lpstr>
      <vt:lpstr>Registro de Autos</vt:lpstr>
      <vt:lpstr>Presentación de PowerPoint</vt:lpstr>
      <vt:lpstr>Presentación de PowerPoint</vt:lpstr>
      <vt:lpstr>Comparacion entre Bibliotecas Gráficas </vt:lpstr>
      <vt:lpstr>Despliega tu aplicacion</vt:lpstr>
      <vt:lpstr>¿Qué es Streamlit Community Cloud?</vt:lpstr>
      <vt:lpstr>Ventajas del Despliegue con Streamlit Community Cloud</vt:lpstr>
      <vt:lpstr>Desplegando nuestra aplicación</vt:lpstr>
      <vt:lpstr>En Resumen</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Rudy Manzaneda</dc:creator>
  <cp:lastModifiedBy>Rudy Manzaneda Veizaga</cp:lastModifiedBy>
  <cp:revision>41</cp:revision>
  <dcterms:modified xsi:type="dcterms:W3CDTF">2024-09-06T00:28:51Z</dcterms:modified>
</cp:coreProperties>
</file>